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88" r:id="rId22"/>
    <p:sldId id="278" r:id="rId23"/>
    <p:sldId id="279" r:id="rId24"/>
    <p:sldId id="280" r:id="rId25"/>
    <p:sldId id="281" r:id="rId26"/>
    <p:sldId id="289" r:id="rId27"/>
    <p:sldId id="290" r:id="rId28"/>
    <p:sldId id="291" r:id="rId29"/>
    <p:sldId id="287" r:id="rId30"/>
    <p:sldId id="286" r:id="rId31"/>
  </p:sldIdLst>
  <p:sldSz cx="9144000" cy="5143500" type="screen16x9"/>
  <p:notesSz cx="6858000" cy="9144000"/>
  <p:embeddedFontLst>
    <p:embeddedFont>
      <p:font typeface="Lato" panose="020B0604020202020204" charset="0"/>
      <p:regular r:id="rId33"/>
      <p:bold r:id="rId34"/>
      <p:italic r:id="rId35"/>
      <p:boldItalic r:id="rId36"/>
    </p:embeddedFont>
    <p:embeddedFont>
      <p:font typeface="Roboto Light" panose="020B0604020202020204" charset="0"/>
      <p:regular r:id="rId37"/>
      <p:bold r:id="rId38"/>
      <p:italic r:id="rId39"/>
      <p:boldItalic r:id="rId40"/>
    </p:embeddedFont>
    <p:embeddedFont>
      <p:font typeface="Roboto" panose="020B0604020202020204" charset="0"/>
      <p:regular r:id="rId41"/>
      <p:bold r:id="rId42"/>
      <p:italic r:id="rId43"/>
      <p:boldItalic r:id="rId44"/>
    </p:embeddedFont>
    <p:embeddedFont>
      <p:font typeface="Raleway" panose="020B060402020202020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5" roundtripDataSignature="AMtx7mhiQEQOKSw8xrAwkVkq+Jf4agSY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FB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6ABD0F-F161-4094-8973-1FB1DD5CA08D}">
  <a:tblStyle styleId="{4A6ABD0F-F161-4094-8973-1FB1DD5CA0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293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5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5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SR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4" name="Google Shape;20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 smtClean="0"/>
              <a:t>SR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" name="Google Shape;22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VC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" name="Google Shape;23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VC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VC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" name="Google Shape;25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VG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9" name="Google Shape;26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VG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VG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Google Shape;289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VC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RG</a:t>
            </a: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RG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82704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DK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4" name="Google Shape;354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DK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4" name="Google Shape;364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RG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2" name="Google Shape;372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 smtClean="0"/>
              <a:t>RG</a:t>
            </a: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4" name="Google Shape;434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725483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64dff31db9_2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3" name="Google Shape;443;g64dff31db9_2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604484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4" name="Google Shape;454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910123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 smtClean="0"/>
              <a:t>DS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843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DS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64d6b541e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3" name="Google Shape;423;g64d6b541e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 smtClean="0"/>
              <a:t>DS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7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7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7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7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36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36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36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8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29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21;p29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29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2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30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" name="Google Shape;26;p30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" name="Google Shape;27;p3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" name="Google Shape;28;p30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0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Google Shape;32;p31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31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3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" name="Google Shape;35;p3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1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31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3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3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32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32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3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33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33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4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" name="Google Shape;50;p3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34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34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3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3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35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3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35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3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26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8" name="Google Shape;8;p2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5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1729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/>
          </a:p>
        </p:txBody>
      </p:sp>
      <p:sp>
        <p:nvSpPr>
          <p:cNvPr id="73" name="Google Shape;73;p1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Notes: plot titles need to be changed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Nomenclature change from “Non-member” to “Guest”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74" name="Google Shape;74;p1" descr="Image result for lacma main building"/>
          <p:cNvPicPr preferRelativeResize="0"/>
          <p:nvPr/>
        </p:nvPicPr>
        <p:blipFill rotWithShape="1">
          <a:blip r:embed="rId3">
            <a:alphaModFix/>
          </a:blip>
          <a:srcRect t="6379" b="11913"/>
          <a:stretch/>
        </p:blipFill>
        <p:spPr>
          <a:xfrm>
            <a:off x="0" y="-30480"/>
            <a:ext cx="9144000" cy="517398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757575">
              <a:alpha val="50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"/>
          <p:cNvSpPr txBox="1"/>
          <p:nvPr/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</a:pPr>
            <a:r>
              <a:rPr lang="en" sz="1400" b="1" i="0" u="sng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</a:t>
            </a:r>
            <a:r>
              <a:rPr lang="en" sz="1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ACM</a:t>
            </a:r>
            <a:r>
              <a:rPr lang="en" sz="1400" b="1" i="0" u="sng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sz="1400" b="1" i="0" u="sng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77;p1"/>
          <p:cNvSpPr txBox="1"/>
          <p:nvPr/>
        </p:nvSpPr>
        <p:spPr>
          <a:xfrm>
            <a:off x="580835" y="1088170"/>
            <a:ext cx="5515165" cy="1486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</a:pPr>
            <a:r>
              <a:rPr lang="en" sz="3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LACMA: Online Ticketing Performance Analysis</a:t>
            </a:r>
            <a:endParaRPr sz="3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"/>
          <p:cNvSpPr/>
          <p:nvPr/>
        </p:nvSpPr>
        <p:spPr>
          <a:xfrm rot="10800000" flipH="1">
            <a:off x="702754" y="2514141"/>
            <a:ext cx="5393246" cy="6053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"/>
          <p:cNvSpPr txBox="1"/>
          <p:nvPr/>
        </p:nvSpPr>
        <p:spPr>
          <a:xfrm>
            <a:off x="5051165" y="1064476"/>
            <a:ext cx="399211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600" b="1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Majority of purchases </a:t>
            </a:r>
            <a:r>
              <a:rPr lang="en" sz="1600" b="1" i="0" u="none" strike="noStrike" cap="none" dirty="0">
                <a:solidFill>
                  <a:srgbClr val="01579B"/>
                </a:solidFill>
                <a:latin typeface="Roboto"/>
                <a:ea typeface="Roboto"/>
                <a:cs typeface="Roboto"/>
                <a:sym typeface="Roboto"/>
              </a:rPr>
              <a:t>General Admission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endParaRPr sz="1600" b="0" i="0" u="none" strike="noStrike" cap="none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500" y="1567825"/>
            <a:ext cx="3882875" cy="336898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75" y="1654226"/>
            <a:ext cx="3882876" cy="3368985"/>
          </a:xfrm>
          <a:prstGeom prst="rect">
            <a:avLst/>
          </a:prstGeom>
        </p:spPr>
      </p:pic>
      <p:sp>
        <p:nvSpPr>
          <p:cNvPr id="193" name="Google Shape;193;p10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Analyzing Ticketing Data</a:t>
            </a:r>
            <a:endParaRPr/>
          </a:p>
        </p:txBody>
      </p:sp>
      <p:sp>
        <p:nvSpPr>
          <p:cNvPr id="194" name="Google Shape;194;p10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0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accent1"/>
                </a:solidFill>
              </a:rPr>
              <a:t>L</a:t>
            </a:r>
            <a:r>
              <a:rPr lang="en" sz="1400" b="1">
                <a:solidFill>
                  <a:schemeClr val="accent1"/>
                </a:solidFill>
              </a:rPr>
              <a:t>ACM</a:t>
            </a:r>
            <a:r>
              <a:rPr lang="en" sz="1400" b="1" u="sng">
                <a:solidFill>
                  <a:schemeClr val="accent1"/>
                </a:solidFill>
              </a:rPr>
              <a:t>A</a:t>
            </a:r>
            <a:endParaRPr sz="1400" b="1" u="sng">
              <a:solidFill>
                <a:schemeClr val="accent1"/>
              </a:solidFill>
            </a:endParaRPr>
          </a:p>
        </p:txBody>
      </p:sp>
      <p:sp>
        <p:nvSpPr>
          <p:cNvPr id="197" name="Google Shape;197;p10"/>
          <p:cNvSpPr txBox="1"/>
          <p:nvPr/>
        </p:nvSpPr>
        <p:spPr>
          <a:xfrm>
            <a:off x="854775" y="1044651"/>
            <a:ext cx="367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600" b="1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Majority of purchases</a:t>
            </a:r>
            <a:r>
              <a:rPr lang="en" sz="16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600" b="1" i="0" u="none" strike="noStrike" cap="none" dirty="0">
                <a:solidFill>
                  <a:srgbClr val="01579B"/>
                </a:solidFill>
                <a:latin typeface="Roboto"/>
                <a:ea typeface="Roboto"/>
                <a:cs typeface="Roboto"/>
                <a:sym typeface="Roboto"/>
              </a:rPr>
              <a:t>onsite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endParaRPr sz="1600" b="0" i="0" u="none" strike="noStrike" cap="none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10"/>
          <p:cNvSpPr/>
          <p:nvPr/>
        </p:nvSpPr>
        <p:spPr>
          <a:xfrm>
            <a:off x="5944046" y="4124290"/>
            <a:ext cx="2705070" cy="595473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201;p10"/>
          <p:cNvSpPr/>
          <p:nvPr/>
        </p:nvSpPr>
        <p:spPr>
          <a:xfrm>
            <a:off x="2074470" y="4124290"/>
            <a:ext cx="2262835" cy="777626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"/>
          <p:cNvSpPr txBox="1">
            <a:spLocks noGrp="1"/>
          </p:cNvSpPr>
          <p:nvPr>
            <p:ph type="title"/>
          </p:nvPr>
        </p:nvSpPr>
        <p:spPr>
          <a:xfrm>
            <a:off x="3093995" y="3137856"/>
            <a:ext cx="2936700" cy="11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 b="1">
                <a:solidFill>
                  <a:srgbClr val="01579B"/>
                </a:solidFill>
              </a:rPr>
              <a:t>Onsite</a:t>
            </a:r>
            <a:r>
              <a:rPr lang="en" sz="1800">
                <a:solidFill>
                  <a:srgbClr val="000000"/>
                </a:solidFill>
              </a:rPr>
              <a:t>, </a:t>
            </a:r>
            <a:r>
              <a:rPr lang="en" sz="1800" b="1">
                <a:solidFill>
                  <a:srgbClr val="01579B"/>
                </a:solidFill>
              </a:rPr>
              <a:t>general    admission</a:t>
            </a:r>
            <a:r>
              <a:rPr lang="en" sz="1800">
                <a:solidFill>
                  <a:srgbClr val="000000"/>
                </a:solidFill>
              </a:rPr>
              <a:t> tickets</a:t>
            </a:r>
            <a:br>
              <a:rPr lang="en" sz="1800">
                <a:solidFill>
                  <a:srgbClr val="000000"/>
                </a:solidFill>
              </a:rPr>
            </a:br>
            <a:r>
              <a:rPr lang="en" sz="1800">
                <a:solidFill>
                  <a:srgbClr val="000000"/>
                </a:solidFill>
              </a:rPr>
              <a:t> driving volumes</a:t>
            </a:r>
            <a:endParaRPr/>
          </a:p>
        </p:txBody>
      </p:sp>
      <p:sp>
        <p:nvSpPr>
          <p:cNvPr id="207" name="Google Shape;207;p11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Key Findings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208" name="Google Shape;208;p11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1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accent1"/>
                </a:solidFill>
              </a:rPr>
              <a:t>L</a:t>
            </a:r>
            <a:r>
              <a:rPr lang="en" sz="1400" b="1">
                <a:solidFill>
                  <a:schemeClr val="accent1"/>
                </a:solidFill>
              </a:rPr>
              <a:t>ACM</a:t>
            </a:r>
            <a:r>
              <a:rPr lang="en" sz="1400" b="1" u="sng">
                <a:solidFill>
                  <a:schemeClr val="accent1"/>
                </a:solidFill>
              </a:rPr>
              <a:t>A</a:t>
            </a:r>
            <a:endParaRPr sz="1400" b="1" u="sng">
              <a:solidFill>
                <a:schemeClr val="accent1"/>
              </a:solidFill>
            </a:endParaRPr>
          </a:p>
        </p:txBody>
      </p:sp>
      <p:cxnSp>
        <p:nvCxnSpPr>
          <p:cNvPr id="210" name="Google Shape;210;p11"/>
          <p:cNvCxnSpPr/>
          <p:nvPr/>
        </p:nvCxnSpPr>
        <p:spPr>
          <a:xfrm>
            <a:off x="3062995" y="1283433"/>
            <a:ext cx="10800" cy="1683696"/>
          </a:xfrm>
          <a:prstGeom prst="straightConnector1">
            <a:avLst/>
          </a:prstGeom>
          <a:noFill/>
          <a:ln w="9525" cap="flat" cmpd="sng">
            <a:solidFill>
              <a:srgbClr val="0077D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1" name="Google Shape;211;p11"/>
          <p:cNvCxnSpPr/>
          <p:nvPr/>
        </p:nvCxnSpPr>
        <p:spPr>
          <a:xfrm>
            <a:off x="6050895" y="1283433"/>
            <a:ext cx="10800" cy="1683696"/>
          </a:xfrm>
          <a:prstGeom prst="straightConnector1">
            <a:avLst/>
          </a:prstGeom>
          <a:noFill/>
          <a:ln w="9525" cap="flat" cmpd="sng">
            <a:solidFill>
              <a:srgbClr val="0077D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2" name="Google Shape;212;p11"/>
          <p:cNvSpPr txBox="1">
            <a:spLocks noGrp="1"/>
          </p:cNvSpPr>
          <p:nvPr>
            <p:ph type="title"/>
          </p:nvPr>
        </p:nvSpPr>
        <p:spPr>
          <a:xfrm>
            <a:off x="137095" y="3137856"/>
            <a:ext cx="2936700" cy="9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>
                <a:solidFill>
                  <a:srgbClr val="000000"/>
                </a:solidFill>
              </a:rPr>
              <a:t>Steady </a:t>
            </a:r>
            <a:r>
              <a:rPr lang="en" sz="1800" b="1">
                <a:solidFill>
                  <a:srgbClr val="01579B"/>
                </a:solidFill>
              </a:rPr>
              <a:t>through </a:t>
            </a:r>
            <a:br>
              <a:rPr lang="en" sz="1800" b="1">
                <a:solidFill>
                  <a:srgbClr val="01579B"/>
                </a:solidFill>
              </a:rPr>
            </a:br>
            <a:r>
              <a:rPr lang="en" sz="1800" b="1">
                <a:solidFill>
                  <a:srgbClr val="01579B"/>
                </a:solidFill>
              </a:rPr>
              <a:t>traffic</a:t>
            </a:r>
            <a:r>
              <a:rPr lang="en" sz="1800">
                <a:solidFill>
                  <a:srgbClr val="000000"/>
                </a:solidFill>
              </a:rPr>
              <a:t> per </a:t>
            </a:r>
            <a:br>
              <a:rPr lang="en" sz="1800">
                <a:solidFill>
                  <a:srgbClr val="000000"/>
                </a:solidFill>
              </a:rPr>
            </a:br>
            <a:r>
              <a:rPr lang="en" sz="1800">
                <a:solidFill>
                  <a:srgbClr val="000000"/>
                </a:solidFill>
              </a:rPr>
              <a:t>User Flows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13" name="Google Shape;213;p11"/>
          <p:cNvSpPr txBox="1">
            <a:spLocks noGrp="1"/>
          </p:cNvSpPr>
          <p:nvPr>
            <p:ph type="title"/>
          </p:nvPr>
        </p:nvSpPr>
        <p:spPr>
          <a:xfrm>
            <a:off x="6081895" y="3137856"/>
            <a:ext cx="2936700" cy="9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Members attend </a:t>
            </a:r>
            <a:endParaRPr sz="18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</a:rPr>
              <a:t>broader range</a:t>
            </a:r>
            <a:br>
              <a:rPr lang="en" sz="1800" b="1">
                <a:solidFill>
                  <a:schemeClr val="accent1"/>
                </a:solidFill>
              </a:rPr>
            </a:br>
            <a:r>
              <a:rPr lang="en" sz="1800"/>
              <a:t> of events</a:t>
            </a:r>
            <a:endParaRPr sz="1800"/>
          </a:p>
        </p:txBody>
      </p:sp>
      <p:pic>
        <p:nvPicPr>
          <p:cNvPr id="214" name="Google Shape;214;p11" descr="Traffic light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1103" y="1441039"/>
            <a:ext cx="1005840" cy="1005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1" descr="Clapper boar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84330" y="1825077"/>
            <a:ext cx="831273" cy="831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1" descr="Easel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636827" y="1210775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1" descr="Hourglass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058443" y="1441039"/>
            <a:ext cx="1005840" cy="1005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1" descr="Research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358637" y="194344"/>
            <a:ext cx="567771" cy="567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2"/>
          <p:cNvSpPr txBox="1">
            <a:spLocks noGrp="1"/>
          </p:cNvSpPr>
          <p:nvPr>
            <p:ph type="title"/>
          </p:nvPr>
        </p:nvSpPr>
        <p:spPr>
          <a:xfrm>
            <a:off x="988525" y="1185850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User’s first interaction begins as the ‘Arts &amp; Events’ tab to browse through interesting exhibitions</a:t>
            </a:r>
            <a:endParaRPr sz="1800"/>
          </a:p>
        </p:txBody>
      </p:sp>
      <p:sp>
        <p:nvSpPr>
          <p:cNvPr id="224" name="Google Shape;224;p12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User Journey</a:t>
            </a:r>
            <a:endParaRPr/>
          </a:p>
        </p:txBody>
      </p:sp>
      <p:sp>
        <p:nvSpPr>
          <p:cNvPr id="225" name="Google Shape;225;p12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2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accent1"/>
                </a:solidFill>
              </a:rPr>
              <a:t>L</a:t>
            </a:r>
            <a:r>
              <a:rPr lang="en" sz="1400" b="1">
                <a:solidFill>
                  <a:schemeClr val="accent1"/>
                </a:solidFill>
              </a:rPr>
              <a:t>ACM</a:t>
            </a:r>
            <a:r>
              <a:rPr lang="en" sz="1400" b="1" u="sng">
                <a:solidFill>
                  <a:schemeClr val="accent1"/>
                </a:solidFill>
              </a:rPr>
              <a:t>A</a:t>
            </a:r>
            <a:endParaRPr sz="1400" b="1" u="sng">
              <a:solidFill>
                <a:schemeClr val="accent1"/>
              </a:solidFill>
            </a:endParaRPr>
          </a:p>
        </p:txBody>
      </p:sp>
      <p:pic>
        <p:nvPicPr>
          <p:cNvPr id="227" name="Google Shape;227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6725" y="2211463"/>
            <a:ext cx="7675200" cy="63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2"/>
          <p:cNvSpPr/>
          <p:nvPr/>
        </p:nvSpPr>
        <p:spPr>
          <a:xfrm>
            <a:off x="5858436" y="2404281"/>
            <a:ext cx="797100" cy="2271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>
            <a:spLocks noGrp="1"/>
          </p:cNvSpPr>
          <p:nvPr>
            <p:ph type="title"/>
          </p:nvPr>
        </p:nvSpPr>
        <p:spPr>
          <a:xfrm>
            <a:off x="988525" y="1185850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User identifies exhibition and clicks to learn more... </a:t>
            </a:r>
            <a:endParaRPr sz="1800"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User Journey (cont.)</a:t>
            </a:r>
            <a:endParaRPr/>
          </a:p>
        </p:txBody>
      </p:sp>
      <p:sp>
        <p:nvSpPr>
          <p:cNvPr id="235" name="Google Shape;235;p13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3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accent1"/>
                </a:solidFill>
              </a:rPr>
              <a:t>L</a:t>
            </a:r>
            <a:r>
              <a:rPr lang="en" sz="1400" b="1">
                <a:solidFill>
                  <a:schemeClr val="accent1"/>
                </a:solidFill>
              </a:rPr>
              <a:t>ACM</a:t>
            </a:r>
            <a:r>
              <a:rPr lang="en" sz="1400" b="1" u="sng">
                <a:solidFill>
                  <a:schemeClr val="accent1"/>
                </a:solidFill>
              </a:rPr>
              <a:t>A</a:t>
            </a:r>
            <a:endParaRPr sz="1400" b="1" u="sng">
              <a:solidFill>
                <a:schemeClr val="accent1"/>
              </a:solidFill>
            </a:endParaRPr>
          </a:p>
        </p:txBody>
      </p:sp>
      <p:pic>
        <p:nvPicPr>
          <p:cNvPr id="237" name="Google Shape;237;p13"/>
          <p:cNvPicPr preferRelativeResize="0"/>
          <p:nvPr/>
        </p:nvPicPr>
        <p:blipFill rotWithShape="1">
          <a:blip r:embed="rId3">
            <a:alphaModFix/>
          </a:blip>
          <a:srcRect r="52164"/>
          <a:stretch/>
        </p:blipFill>
        <p:spPr>
          <a:xfrm>
            <a:off x="567575" y="1789300"/>
            <a:ext cx="2927623" cy="2390174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38" name="Google Shape;238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69800" y="1789300"/>
            <a:ext cx="4792449" cy="2693526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39" name="Google Shape;239;p13"/>
          <p:cNvGrpSpPr/>
          <p:nvPr/>
        </p:nvGrpSpPr>
        <p:grpSpPr>
          <a:xfrm>
            <a:off x="406351" y="3160050"/>
            <a:ext cx="2899174" cy="919025"/>
            <a:chOff x="406351" y="3160050"/>
            <a:chExt cx="2899174" cy="919025"/>
          </a:xfrm>
        </p:grpSpPr>
        <p:sp>
          <p:nvSpPr>
            <p:cNvPr id="240" name="Google Shape;240;p13"/>
            <p:cNvSpPr/>
            <p:nvPr/>
          </p:nvSpPr>
          <p:spPr>
            <a:xfrm>
              <a:off x="616325" y="3345575"/>
              <a:ext cx="2689200" cy="7335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406351" y="3160050"/>
              <a:ext cx="327000" cy="3291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 b="0" i="0" u="none" strike="noStrike" cap="none">
                  <a:solidFill>
                    <a:srgbClr val="FFFFFF"/>
                  </a:solidFill>
                  <a:highlight>
                    <a:schemeClr val="accent1"/>
                  </a:highlight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sz="1000" b="0" i="0" u="none" strike="noStrike" cap="non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" name="Google Shape;242;p13"/>
          <p:cNvGrpSpPr/>
          <p:nvPr/>
        </p:nvGrpSpPr>
        <p:grpSpPr>
          <a:xfrm>
            <a:off x="7304701" y="2971513"/>
            <a:ext cx="1295424" cy="804812"/>
            <a:chOff x="7304701" y="2971513"/>
            <a:chExt cx="1295424" cy="804812"/>
          </a:xfrm>
        </p:grpSpPr>
        <p:sp>
          <p:nvSpPr>
            <p:cNvPr id="243" name="Google Shape;243;p13"/>
            <p:cNvSpPr/>
            <p:nvPr/>
          </p:nvSpPr>
          <p:spPr>
            <a:xfrm>
              <a:off x="7516525" y="3206625"/>
              <a:ext cx="1083600" cy="5697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7304701" y="2971513"/>
              <a:ext cx="327000" cy="3291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 b="0" i="0" u="none" strike="noStrike" cap="none">
                  <a:solidFill>
                    <a:srgbClr val="FFFFFF"/>
                  </a:solidFill>
                  <a:highlight>
                    <a:schemeClr val="accent1"/>
                  </a:highlight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sz="1000" b="0" i="0" u="none" strike="noStrike" cap="non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5" name="Google Shape;245;p13"/>
          <p:cNvGrpSpPr/>
          <p:nvPr/>
        </p:nvGrpSpPr>
        <p:grpSpPr>
          <a:xfrm>
            <a:off x="6392526" y="1496350"/>
            <a:ext cx="633449" cy="408550"/>
            <a:chOff x="6392526" y="1496350"/>
            <a:chExt cx="633449" cy="408550"/>
          </a:xfrm>
        </p:grpSpPr>
        <p:sp>
          <p:nvSpPr>
            <p:cNvPr id="246" name="Google Shape;246;p13"/>
            <p:cNvSpPr/>
            <p:nvPr/>
          </p:nvSpPr>
          <p:spPr>
            <a:xfrm>
              <a:off x="6600275" y="1703300"/>
              <a:ext cx="425700" cy="2016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6392526" y="1496350"/>
              <a:ext cx="327000" cy="3291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 b="1" i="0" u="none" strike="noStrike" cap="none">
                  <a:solidFill>
                    <a:srgbClr val="FFFFFF"/>
                  </a:solidFill>
                  <a:highlight>
                    <a:schemeClr val="accent1"/>
                  </a:highlight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sz="1000" b="1" i="0" u="none" strike="noStrike" cap="none">
                <a:solidFill>
                  <a:srgbClr val="FFFFFF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4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User Journey (cont.)</a:t>
            </a:r>
            <a:endParaRPr/>
          </a:p>
        </p:txBody>
      </p:sp>
      <p:sp>
        <p:nvSpPr>
          <p:cNvPr id="253" name="Google Shape;253;p14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4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accent1"/>
                </a:solidFill>
              </a:rPr>
              <a:t>L</a:t>
            </a:r>
            <a:r>
              <a:rPr lang="en" sz="1400" b="1">
                <a:solidFill>
                  <a:schemeClr val="accent1"/>
                </a:solidFill>
              </a:rPr>
              <a:t>ACM</a:t>
            </a:r>
            <a:r>
              <a:rPr lang="en" sz="1400" b="1" u="sng">
                <a:solidFill>
                  <a:schemeClr val="accent1"/>
                </a:solidFill>
              </a:rPr>
              <a:t>A</a:t>
            </a:r>
            <a:endParaRPr sz="1400" b="1" u="sng">
              <a:solidFill>
                <a:schemeClr val="accent1"/>
              </a:solidFill>
            </a:endParaRPr>
          </a:p>
        </p:txBody>
      </p:sp>
      <p:pic>
        <p:nvPicPr>
          <p:cNvPr id="255" name="Google Shape;255;p14"/>
          <p:cNvPicPr preferRelativeResize="0"/>
          <p:nvPr/>
        </p:nvPicPr>
        <p:blipFill rotWithShape="1">
          <a:blip r:embed="rId3">
            <a:alphaModFix/>
          </a:blip>
          <a:srcRect t="10442"/>
          <a:stretch/>
        </p:blipFill>
        <p:spPr>
          <a:xfrm>
            <a:off x="1830750" y="1658500"/>
            <a:ext cx="5482500" cy="3219751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4"/>
          <p:cNvSpPr txBox="1">
            <a:spLocks noGrp="1"/>
          </p:cNvSpPr>
          <p:nvPr>
            <p:ph type="title"/>
          </p:nvPr>
        </p:nvSpPr>
        <p:spPr>
          <a:xfrm>
            <a:off x="988525" y="1185850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User selects date and proceeds to General Admissions ticketing options</a:t>
            </a: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5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User Journey (cont.)</a:t>
            </a:r>
            <a:endParaRPr/>
          </a:p>
        </p:txBody>
      </p:sp>
      <p:sp>
        <p:nvSpPr>
          <p:cNvPr id="262" name="Google Shape;262;p15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5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accent1"/>
                </a:solidFill>
              </a:rPr>
              <a:t>L</a:t>
            </a:r>
            <a:r>
              <a:rPr lang="en" sz="1400" b="1">
                <a:solidFill>
                  <a:schemeClr val="accent1"/>
                </a:solidFill>
              </a:rPr>
              <a:t>ACM</a:t>
            </a:r>
            <a:r>
              <a:rPr lang="en" sz="1400" b="1" u="sng">
                <a:solidFill>
                  <a:schemeClr val="accent1"/>
                </a:solidFill>
              </a:rPr>
              <a:t>A</a:t>
            </a:r>
            <a:endParaRPr sz="1400" b="1" u="sng">
              <a:solidFill>
                <a:schemeClr val="accent1"/>
              </a:solidFill>
            </a:endParaRPr>
          </a:p>
        </p:txBody>
      </p:sp>
      <p:sp>
        <p:nvSpPr>
          <p:cNvPr id="264" name="Google Shape;264;p15"/>
          <p:cNvSpPr txBox="1">
            <a:spLocks noGrp="1"/>
          </p:cNvSpPr>
          <p:nvPr>
            <p:ph type="title"/>
          </p:nvPr>
        </p:nvSpPr>
        <p:spPr>
          <a:xfrm>
            <a:off x="988525" y="142287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 dirty="0"/>
              <a:t>Is this </a:t>
            </a:r>
            <a:r>
              <a:rPr lang="en" sz="1800" b="1" dirty="0">
                <a:solidFill>
                  <a:schemeClr val="accent1"/>
                </a:solidFill>
              </a:rPr>
              <a:t>the most</a:t>
            </a:r>
            <a:r>
              <a:rPr lang="en" sz="1800" dirty="0"/>
              <a:t> the can get out of my ticketing experience?</a:t>
            </a:r>
            <a:endParaRPr sz="1800" dirty="0"/>
          </a:p>
        </p:txBody>
      </p:sp>
      <p:sp>
        <p:nvSpPr>
          <p:cNvPr id="265" name="Google Shape;265;p15"/>
          <p:cNvSpPr txBox="1">
            <a:spLocks noGrp="1"/>
          </p:cNvSpPr>
          <p:nvPr>
            <p:ph type="title"/>
          </p:nvPr>
        </p:nvSpPr>
        <p:spPr>
          <a:xfrm>
            <a:off x="988525" y="23640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 dirty="0"/>
              <a:t>What if I am interested in </a:t>
            </a:r>
            <a:r>
              <a:rPr lang="en" sz="1800" b="1" dirty="0">
                <a:solidFill>
                  <a:schemeClr val="accent1"/>
                </a:solidFill>
              </a:rPr>
              <a:t>specific events</a:t>
            </a:r>
            <a:r>
              <a:rPr lang="en" sz="1800" dirty="0"/>
              <a:t>?</a:t>
            </a:r>
            <a:endParaRPr sz="1800" dirty="0"/>
          </a:p>
        </p:txBody>
      </p:sp>
      <p:sp>
        <p:nvSpPr>
          <p:cNvPr id="266" name="Google Shape;266;p15"/>
          <p:cNvSpPr txBox="1">
            <a:spLocks noGrp="1"/>
          </p:cNvSpPr>
          <p:nvPr>
            <p:ph type="title"/>
          </p:nvPr>
        </p:nvSpPr>
        <p:spPr>
          <a:xfrm>
            <a:off x="988525" y="330517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What </a:t>
            </a:r>
            <a:r>
              <a:rPr lang="en" sz="1800" b="1">
                <a:solidFill>
                  <a:schemeClr val="accent1"/>
                </a:solidFill>
              </a:rPr>
              <a:t>other events </a:t>
            </a:r>
            <a:r>
              <a:rPr lang="en" sz="1800">
                <a:solidFill>
                  <a:srgbClr val="000000"/>
                </a:solidFill>
              </a:rPr>
              <a:t>can I attend</a:t>
            </a:r>
            <a:r>
              <a:rPr lang="en" sz="1800"/>
              <a:t>?</a:t>
            </a: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6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User Journey (cont.)</a:t>
            </a:r>
            <a:endParaRPr/>
          </a:p>
        </p:txBody>
      </p:sp>
      <p:sp>
        <p:nvSpPr>
          <p:cNvPr id="272" name="Google Shape;272;p16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6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accent1"/>
                </a:solidFill>
              </a:rPr>
              <a:t>L</a:t>
            </a:r>
            <a:r>
              <a:rPr lang="en" sz="1400" b="1">
                <a:solidFill>
                  <a:schemeClr val="accent1"/>
                </a:solidFill>
              </a:rPr>
              <a:t>ACM</a:t>
            </a:r>
            <a:r>
              <a:rPr lang="en" sz="1400" b="1" u="sng">
                <a:solidFill>
                  <a:schemeClr val="accent1"/>
                </a:solidFill>
              </a:rPr>
              <a:t>A</a:t>
            </a:r>
            <a:endParaRPr sz="1400" b="1" u="sng">
              <a:solidFill>
                <a:schemeClr val="accent1"/>
              </a:solidFill>
            </a:endParaRPr>
          </a:p>
        </p:txBody>
      </p:sp>
      <p:sp>
        <p:nvSpPr>
          <p:cNvPr id="274" name="Google Shape;274;p16"/>
          <p:cNvSpPr txBox="1">
            <a:spLocks noGrp="1"/>
          </p:cNvSpPr>
          <p:nvPr>
            <p:ph type="title"/>
          </p:nvPr>
        </p:nvSpPr>
        <p:spPr>
          <a:xfrm>
            <a:off x="988525" y="1185850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User searches on calendar...</a:t>
            </a:r>
            <a:endParaRPr sz="1800"/>
          </a:p>
        </p:txBody>
      </p:sp>
      <p:pic>
        <p:nvPicPr>
          <p:cNvPr id="275" name="Google Shape;27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1225" y="1910824"/>
            <a:ext cx="7541551" cy="112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16"/>
          <p:cNvSpPr/>
          <p:nvPr/>
        </p:nvSpPr>
        <p:spPr>
          <a:xfrm>
            <a:off x="5614150" y="2551575"/>
            <a:ext cx="683400" cy="2016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User Journey (cont.)</a:t>
            </a:r>
            <a:endParaRPr/>
          </a:p>
        </p:txBody>
      </p:sp>
      <p:sp>
        <p:nvSpPr>
          <p:cNvPr id="282" name="Google Shape;282;p17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7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accent1"/>
                </a:solidFill>
              </a:rPr>
              <a:t>L</a:t>
            </a:r>
            <a:r>
              <a:rPr lang="en" sz="1400" b="1">
                <a:solidFill>
                  <a:schemeClr val="accent1"/>
                </a:solidFill>
              </a:rPr>
              <a:t>ACM</a:t>
            </a:r>
            <a:r>
              <a:rPr lang="en" sz="1400" b="1" u="sng">
                <a:solidFill>
                  <a:schemeClr val="accent1"/>
                </a:solidFill>
              </a:rPr>
              <a:t>A</a:t>
            </a:r>
            <a:endParaRPr sz="1400" b="1" u="sng">
              <a:solidFill>
                <a:schemeClr val="accent1"/>
              </a:solidFill>
            </a:endParaRPr>
          </a:p>
        </p:txBody>
      </p:sp>
      <p:sp>
        <p:nvSpPr>
          <p:cNvPr id="284" name="Google Shape;284;p17"/>
          <p:cNvSpPr txBox="1">
            <a:spLocks noGrp="1"/>
          </p:cNvSpPr>
          <p:nvPr>
            <p:ph type="title"/>
          </p:nvPr>
        </p:nvSpPr>
        <p:spPr>
          <a:xfrm>
            <a:off x="988525" y="1185850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 dirty="0"/>
              <a:t>...to find types of events available</a:t>
            </a:r>
            <a:endParaRPr sz="1800" dirty="0"/>
          </a:p>
        </p:txBody>
      </p:sp>
      <p:pic>
        <p:nvPicPr>
          <p:cNvPr id="285" name="Google Shape;285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8675" y="1669566"/>
            <a:ext cx="6359624" cy="3116951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7"/>
          <p:cNvSpPr/>
          <p:nvPr/>
        </p:nvSpPr>
        <p:spPr>
          <a:xfrm>
            <a:off x="1143000" y="3327900"/>
            <a:ext cx="1255200" cy="14061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8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Pain Points</a:t>
            </a:r>
            <a:endParaRPr/>
          </a:p>
        </p:txBody>
      </p:sp>
      <p:sp>
        <p:nvSpPr>
          <p:cNvPr id="292" name="Google Shape;292;p18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18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accent1"/>
                </a:solidFill>
              </a:rPr>
              <a:t>L</a:t>
            </a:r>
            <a:r>
              <a:rPr lang="en" sz="1400" b="1">
                <a:solidFill>
                  <a:schemeClr val="accent1"/>
                </a:solidFill>
              </a:rPr>
              <a:t>ACM</a:t>
            </a:r>
            <a:r>
              <a:rPr lang="en" sz="1400" b="1" u="sng">
                <a:solidFill>
                  <a:schemeClr val="accent1"/>
                </a:solidFill>
              </a:rPr>
              <a:t>A</a:t>
            </a:r>
            <a:endParaRPr sz="1400" b="1" u="sng">
              <a:solidFill>
                <a:schemeClr val="accent1"/>
              </a:solidFill>
            </a:endParaRPr>
          </a:p>
        </p:txBody>
      </p:sp>
      <p:sp>
        <p:nvSpPr>
          <p:cNvPr id="294" name="Google Shape;294;p18"/>
          <p:cNvSpPr txBox="1"/>
          <p:nvPr/>
        </p:nvSpPr>
        <p:spPr>
          <a:xfrm>
            <a:off x="3093995" y="3137856"/>
            <a:ext cx="2936700" cy="11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8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Event types are </a:t>
            </a:r>
            <a:r>
              <a:rPr lang="en" sz="1800" b="1" i="0" u="none" strike="noStrike" cap="none" dirty="0">
                <a:solidFill>
                  <a:srgbClr val="0074B0"/>
                </a:solidFill>
                <a:latin typeface="Roboto"/>
                <a:ea typeface="Roboto"/>
                <a:cs typeface="Roboto"/>
                <a:sym typeface="Roboto"/>
              </a:rPr>
              <a:t>challenging</a:t>
            </a:r>
            <a:r>
              <a:rPr lang="en" sz="18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to find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8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/ seem </a:t>
            </a:r>
            <a:r>
              <a:rPr lang="en" sz="1800" b="1" i="0" u="none" strike="noStrike" cap="none" dirty="0">
                <a:solidFill>
                  <a:srgbClr val="0074B0"/>
                </a:solidFill>
                <a:latin typeface="Roboto"/>
                <a:ea typeface="Roboto"/>
                <a:cs typeface="Roboto"/>
                <a:sym typeface="Roboto"/>
              </a:rPr>
              <a:t>hidden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5" name="Google Shape;295;p18"/>
          <p:cNvCxnSpPr/>
          <p:nvPr/>
        </p:nvCxnSpPr>
        <p:spPr>
          <a:xfrm>
            <a:off x="3062995" y="1283433"/>
            <a:ext cx="10800" cy="1683696"/>
          </a:xfrm>
          <a:prstGeom prst="straightConnector1">
            <a:avLst/>
          </a:prstGeom>
          <a:noFill/>
          <a:ln w="9525" cap="flat" cmpd="sng">
            <a:solidFill>
              <a:srgbClr val="0077D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6" name="Google Shape;296;p18"/>
          <p:cNvCxnSpPr/>
          <p:nvPr/>
        </p:nvCxnSpPr>
        <p:spPr>
          <a:xfrm>
            <a:off x="6050895" y="1283433"/>
            <a:ext cx="10800" cy="1683696"/>
          </a:xfrm>
          <a:prstGeom prst="straightConnector1">
            <a:avLst/>
          </a:prstGeom>
          <a:noFill/>
          <a:ln w="9525" cap="flat" cmpd="sng">
            <a:solidFill>
              <a:srgbClr val="0077D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7" name="Google Shape;297;p18"/>
          <p:cNvSpPr txBox="1"/>
          <p:nvPr/>
        </p:nvSpPr>
        <p:spPr>
          <a:xfrm>
            <a:off x="137095" y="3137856"/>
            <a:ext cx="2936700" cy="9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Events versus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General Admission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is </a:t>
            </a:r>
            <a:r>
              <a:rPr lang="en" sz="1800" b="1" i="0" u="none" strike="noStrike" cap="none">
                <a:solidFill>
                  <a:srgbClr val="01579B"/>
                </a:solidFill>
                <a:latin typeface="Roboto"/>
                <a:ea typeface="Roboto"/>
                <a:cs typeface="Roboto"/>
                <a:sym typeface="Roboto"/>
              </a:rPr>
              <a:t>unclear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8"/>
          <p:cNvSpPr txBox="1"/>
          <p:nvPr/>
        </p:nvSpPr>
        <p:spPr>
          <a:xfrm>
            <a:off x="6081895" y="3137856"/>
            <a:ext cx="2936700" cy="9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solidFill>
                  <a:srgbClr val="0074B0"/>
                </a:solidFill>
                <a:latin typeface="Roboto"/>
                <a:ea typeface="Roboto"/>
                <a:cs typeface="Roboto"/>
                <a:sym typeface="Roboto"/>
              </a:rPr>
              <a:t>Multi-process</a:t>
            </a:r>
            <a:r>
              <a:rPr lang="en"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user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journey to access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tickets via events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p18" descr="Confused face with no fill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67257" y="112151"/>
            <a:ext cx="687003" cy="687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8" descr="Workflow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90044" y="1390747"/>
            <a:ext cx="1106424" cy="110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18" descr="Question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91209" y="1437130"/>
            <a:ext cx="1005840" cy="1005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18" descr="Magnifying glass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058443" y="1433279"/>
            <a:ext cx="9144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8" y="0"/>
            <a:ext cx="913960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B9680F">
              <a:alpha val="3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19"/>
          <p:cNvSpPr/>
          <p:nvPr/>
        </p:nvSpPr>
        <p:spPr>
          <a:xfrm>
            <a:off x="388300" y="699550"/>
            <a:ext cx="105300" cy="868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19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FFFFFF"/>
                </a:solidFill>
              </a:rPr>
              <a:t>L</a:t>
            </a:r>
            <a:r>
              <a:rPr lang="en" sz="1400" b="1">
                <a:solidFill>
                  <a:srgbClr val="FFFFFF"/>
                </a:solidFill>
              </a:rPr>
              <a:t>ACM</a:t>
            </a:r>
            <a:r>
              <a:rPr lang="en" sz="1400" b="1" u="sng">
                <a:solidFill>
                  <a:srgbClr val="FFFFFF"/>
                </a:solidFill>
              </a:rPr>
              <a:t>A</a:t>
            </a:r>
            <a:endParaRPr sz="1400" b="1" u="sng">
              <a:solidFill>
                <a:srgbClr val="FFFFFF"/>
              </a:solidFill>
            </a:endParaRPr>
          </a:p>
        </p:txBody>
      </p:sp>
      <p:sp>
        <p:nvSpPr>
          <p:cNvPr id="311" name="Google Shape;311;p19"/>
          <p:cNvSpPr txBox="1">
            <a:spLocks noGrp="1"/>
          </p:cNvSpPr>
          <p:nvPr>
            <p:ph type="title"/>
          </p:nvPr>
        </p:nvSpPr>
        <p:spPr>
          <a:xfrm>
            <a:off x="672275" y="813850"/>
            <a:ext cx="7488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FFFFFF"/>
                </a:solidFill>
              </a:rPr>
              <a:t>Recommendations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"/>
          <p:cNvSpPr txBox="1">
            <a:spLocks noGrp="1"/>
          </p:cNvSpPr>
          <p:nvPr>
            <p:ph type="title"/>
          </p:nvPr>
        </p:nvSpPr>
        <p:spPr>
          <a:xfrm>
            <a:off x="988525" y="1296741"/>
            <a:ext cx="3843670" cy="417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Research Goals &amp; Approach</a:t>
            </a:r>
            <a:endParaRPr sz="1800"/>
          </a:p>
        </p:txBody>
      </p:sp>
      <p:sp>
        <p:nvSpPr>
          <p:cNvPr id="86" name="Google Shape;86;p2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87" name="Google Shape;87;p2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rgbClr val="D71729"/>
          </a:solidFill>
          <a:ln w="9525" cap="flat" cmpd="sng">
            <a:solidFill>
              <a:srgbClr val="D7172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D71729"/>
                </a:solidFill>
              </a:rPr>
              <a:t>L</a:t>
            </a:r>
            <a:r>
              <a:rPr lang="en" sz="1400" b="1">
                <a:solidFill>
                  <a:srgbClr val="D71729"/>
                </a:solidFill>
              </a:rPr>
              <a:t>ACM</a:t>
            </a:r>
            <a:r>
              <a:rPr lang="en" sz="1400" b="1" u="sng">
                <a:solidFill>
                  <a:srgbClr val="D71729"/>
                </a:solidFill>
              </a:rPr>
              <a:t>A</a:t>
            </a:r>
            <a:endParaRPr sz="1400" b="1" u="sng">
              <a:solidFill>
                <a:srgbClr val="D71729"/>
              </a:solidFill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title"/>
          </p:nvPr>
        </p:nvSpPr>
        <p:spPr>
          <a:xfrm>
            <a:off x="491375" y="1308344"/>
            <a:ext cx="258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600"/>
              <a:t>1</a:t>
            </a:r>
            <a:endParaRPr sz="1600"/>
          </a:p>
        </p:txBody>
      </p:sp>
      <p:cxnSp>
        <p:nvCxnSpPr>
          <p:cNvPr id="90" name="Google Shape;90;p2"/>
          <p:cNvCxnSpPr/>
          <p:nvPr/>
        </p:nvCxnSpPr>
        <p:spPr>
          <a:xfrm>
            <a:off x="525230" y="1364884"/>
            <a:ext cx="212100" cy="0"/>
          </a:xfrm>
          <a:prstGeom prst="straightConnector1">
            <a:avLst/>
          </a:prstGeom>
          <a:noFill/>
          <a:ln w="9525" cap="flat" cmpd="sng">
            <a:solidFill>
              <a:srgbClr val="D7172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1" name="Google Shape;91;p2"/>
          <p:cNvCxnSpPr/>
          <p:nvPr/>
        </p:nvCxnSpPr>
        <p:spPr>
          <a:xfrm>
            <a:off x="525230" y="1661809"/>
            <a:ext cx="212100" cy="0"/>
          </a:xfrm>
          <a:prstGeom prst="straightConnector1">
            <a:avLst/>
          </a:prstGeom>
          <a:noFill/>
          <a:ln w="9525" cap="flat" cmpd="sng">
            <a:solidFill>
              <a:srgbClr val="D7172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91375" y="1968048"/>
            <a:ext cx="258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600"/>
              <a:t>2</a:t>
            </a:r>
            <a:endParaRPr sz="1600"/>
          </a:p>
        </p:txBody>
      </p:sp>
      <p:cxnSp>
        <p:nvCxnSpPr>
          <p:cNvPr id="93" name="Google Shape;93;p2"/>
          <p:cNvCxnSpPr/>
          <p:nvPr/>
        </p:nvCxnSpPr>
        <p:spPr>
          <a:xfrm>
            <a:off x="525230" y="2032022"/>
            <a:ext cx="212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" name="Google Shape;94;p2"/>
          <p:cNvCxnSpPr/>
          <p:nvPr/>
        </p:nvCxnSpPr>
        <p:spPr>
          <a:xfrm>
            <a:off x="525230" y="2321513"/>
            <a:ext cx="212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2"/>
          <p:cNvSpPr txBox="1">
            <a:spLocks noGrp="1"/>
          </p:cNvSpPr>
          <p:nvPr>
            <p:ph type="title"/>
          </p:nvPr>
        </p:nvSpPr>
        <p:spPr>
          <a:xfrm>
            <a:off x="491375" y="2631739"/>
            <a:ext cx="258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600"/>
              <a:t>3</a:t>
            </a:r>
            <a:endParaRPr sz="1600"/>
          </a:p>
        </p:txBody>
      </p:sp>
      <p:cxnSp>
        <p:nvCxnSpPr>
          <p:cNvPr id="96" name="Google Shape;96;p2"/>
          <p:cNvCxnSpPr/>
          <p:nvPr/>
        </p:nvCxnSpPr>
        <p:spPr>
          <a:xfrm>
            <a:off x="525230" y="2688279"/>
            <a:ext cx="2121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7" name="Google Shape;97;p2"/>
          <p:cNvCxnSpPr/>
          <p:nvPr/>
        </p:nvCxnSpPr>
        <p:spPr>
          <a:xfrm>
            <a:off x="525230" y="2985204"/>
            <a:ext cx="2121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8" name="Google Shape;98;p2"/>
          <p:cNvSpPr txBox="1">
            <a:spLocks noGrp="1"/>
          </p:cNvSpPr>
          <p:nvPr>
            <p:ph type="title"/>
          </p:nvPr>
        </p:nvSpPr>
        <p:spPr>
          <a:xfrm>
            <a:off x="491375" y="3316210"/>
            <a:ext cx="258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600"/>
              <a:t>4</a:t>
            </a:r>
            <a:endParaRPr sz="1600"/>
          </a:p>
        </p:txBody>
      </p:sp>
      <p:cxnSp>
        <p:nvCxnSpPr>
          <p:cNvPr id="99" name="Google Shape;99;p2"/>
          <p:cNvCxnSpPr/>
          <p:nvPr/>
        </p:nvCxnSpPr>
        <p:spPr>
          <a:xfrm>
            <a:off x="525230" y="3378259"/>
            <a:ext cx="21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0" name="Google Shape;100;p2"/>
          <p:cNvCxnSpPr/>
          <p:nvPr/>
        </p:nvCxnSpPr>
        <p:spPr>
          <a:xfrm>
            <a:off x="525230" y="3675184"/>
            <a:ext cx="21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988525" y="2617166"/>
            <a:ext cx="384367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Recommendations</a:t>
            </a:r>
            <a:endParaRPr sz="1800"/>
          </a:p>
        </p:txBody>
      </p:sp>
      <p:sp>
        <p:nvSpPr>
          <p:cNvPr id="102" name="Google Shape;102;p2"/>
          <p:cNvSpPr txBox="1">
            <a:spLocks noGrp="1"/>
          </p:cNvSpPr>
          <p:nvPr>
            <p:ph type="title"/>
          </p:nvPr>
        </p:nvSpPr>
        <p:spPr>
          <a:xfrm>
            <a:off x="988525" y="1963743"/>
            <a:ext cx="3843670" cy="42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User Journeys &amp; Supporting Data</a:t>
            </a:r>
            <a:endParaRPr/>
          </a:p>
        </p:txBody>
      </p:sp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988525" y="3283726"/>
            <a:ext cx="384367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Further Evaluations</a:t>
            </a:r>
            <a:endParaRPr sz="1800"/>
          </a:p>
        </p:txBody>
      </p:sp>
      <p:sp>
        <p:nvSpPr>
          <p:cNvPr id="104" name="Google Shape;104;p2"/>
          <p:cNvSpPr/>
          <p:nvPr/>
        </p:nvSpPr>
        <p:spPr>
          <a:xfrm>
            <a:off x="5162182" y="1310573"/>
            <a:ext cx="22916" cy="405023"/>
          </a:xfrm>
          <a:prstGeom prst="rect">
            <a:avLst/>
          </a:prstGeom>
          <a:solidFill>
            <a:srgbClr val="D71729"/>
          </a:solidFill>
          <a:ln w="9525" cap="flat" cmpd="sng">
            <a:solidFill>
              <a:srgbClr val="D7172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"/>
          <p:cNvSpPr/>
          <p:nvPr/>
        </p:nvSpPr>
        <p:spPr>
          <a:xfrm>
            <a:off x="5162182" y="3318448"/>
            <a:ext cx="22916" cy="405023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5162182" y="2649157"/>
            <a:ext cx="22916" cy="405023"/>
          </a:xfrm>
          <a:prstGeom prst="rect">
            <a:avLst/>
          </a:prstGeom>
          <a:solidFill>
            <a:srgbClr val="FB8C00"/>
          </a:solidFill>
          <a:ln w="9525" cap="flat" cmpd="sng">
            <a:solidFill>
              <a:srgbClr val="FB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5162182" y="1979865"/>
            <a:ext cx="22916" cy="405023"/>
          </a:xfrm>
          <a:prstGeom prst="rect">
            <a:avLst/>
          </a:prstGeom>
          <a:solidFill>
            <a:srgbClr val="01579B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5288760" y="1296741"/>
            <a:ext cx="3843670" cy="417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Outlining LACMA’s Objectives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5288760" y="2617166"/>
            <a:ext cx="384367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Drawing insights from Competitors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"/>
          <p:cNvSpPr txBox="1"/>
          <p:nvPr/>
        </p:nvSpPr>
        <p:spPr>
          <a:xfrm>
            <a:off x="5288760" y="1963743"/>
            <a:ext cx="3843670" cy="42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Drilling into the Pain Points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"/>
          <p:cNvSpPr txBox="1"/>
          <p:nvPr/>
        </p:nvSpPr>
        <p:spPr>
          <a:xfrm>
            <a:off x="5288760" y="3283726"/>
            <a:ext cx="384367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Considerations to improve Insights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/>
              <a:t>Drawing Insights from </a:t>
            </a:r>
            <a:r>
              <a:rPr lang="en" dirty="0" smtClean="0"/>
              <a:t>Competitors</a:t>
            </a:r>
            <a:endParaRPr dirty="0"/>
          </a:p>
        </p:txBody>
      </p:sp>
      <p:sp>
        <p:nvSpPr>
          <p:cNvPr id="327" name="Google Shape;327;p21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rgbClr val="FB8C00"/>
          </a:solidFill>
          <a:ln w="9525" cap="flat" cmpd="sng">
            <a:solidFill>
              <a:srgbClr val="FB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1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FB8C00"/>
                </a:solidFill>
              </a:rPr>
              <a:t>L</a:t>
            </a:r>
            <a:r>
              <a:rPr lang="en" sz="1400" b="1">
                <a:solidFill>
                  <a:srgbClr val="FB8C00"/>
                </a:solidFill>
              </a:rPr>
              <a:t>ACM</a:t>
            </a:r>
            <a:r>
              <a:rPr lang="en" sz="1400" b="1" u="sng">
                <a:solidFill>
                  <a:srgbClr val="FB8C00"/>
                </a:solidFill>
              </a:rPr>
              <a:t>A</a:t>
            </a:r>
            <a:endParaRPr sz="1400" b="1" u="sng">
              <a:solidFill>
                <a:srgbClr val="FB8C00"/>
              </a:solidFill>
            </a:endParaRPr>
          </a:p>
        </p:txBody>
      </p:sp>
      <p:pic>
        <p:nvPicPr>
          <p:cNvPr id="329" name="Google Shape;329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7690" y="2636358"/>
            <a:ext cx="3690508" cy="1802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8957" y="2241127"/>
            <a:ext cx="940837" cy="2197310"/>
          </a:xfrm>
          <a:prstGeom prst="roundRect">
            <a:avLst/>
          </a:prstGeom>
        </p:spPr>
      </p:pic>
      <p:sp>
        <p:nvSpPr>
          <p:cNvPr id="10" name="Google Shape;284;p17"/>
          <p:cNvSpPr txBox="1">
            <a:spLocks/>
          </p:cNvSpPr>
          <p:nvPr/>
        </p:nvSpPr>
        <p:spPr>
          <a:xfrm>
            <a:off x="863396" y="1680130"/>
            <a:ext cx="3439097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800" b="1" dirty="0" smtClean="0"/>
              <a:t>Clear</a:t>
            </a:r>
            <a:r>
              <a:rPr lang="en-US" sz="1800" dirty="0" smtClean="0"/>
              <a:t> </a:t>
            </a:r>
            <a:r>
              <a:rPr lang="en-US" sz="1800" b="1" dirty="0" smtClean="0">
                <a:solidFill>
                  <a:srgbClr val="FB8C00"/>
                </a:solidFill>
              </a:rPr>
              <a:t>Call to Action (CTA)</a:t>
            </a:r>
            <a:r>
              <a:rPr lang="en-US" sz="1800" b="1" dirty="0" smtClean="0"/>
              <a:t>…</a:t>
            </a:r>
            <a:endParaRPr lang="en-US" sz="1800" b="1" dirty="0"/>
          </a:p>
        </p:txBody>
      </p:sp>
      <p:sp>
        <p:nvSpPr>
          <p:cNvPr id="11" name="Google Shape;284;p17"/>
          <p:cNvSpPr txBox="1">
            <a:spLocks/>
          </p:cNvSpPr>
          <p:nvPr/>
        </p:nvSpPr>
        <p:spPr>
          <a:xfrm>
            <a:off x="4909828" y="1680130"/>
            <a:ext cx="3439097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800" b="1" dirty="0" smtClean="0"/>
              <a:t>… and other events </a:t>
            </a:r>
            <a:r>
              <a:rPr lang="en-US" sz="1800" b="1" dirty="0" smtClean="0">
                <a:solidFill>
                  <a:srgbClr val="FB8C00"/>
                </a:solidFill>
              </a:rPr>
              <a:t>publicized</a:t>
            </a:r>
            <a:endParaRPr lang="en-US" sz="1800" b="1" dirty="0">
              <a:solidFill>
                <a:srgbClr val="FB8C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7575" y="1087497"/>
            <a:ext cx="2197798" cy="2945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/>
              <a:t>Drawing Insights from </a:t>
            </a:r>
            <a:r>
              <a:rPr lang="en" dirty="0" smtClean="0"/>
              <a:t>Competitors (cont.)</a:t>
            </a:r>
            <a:endParaRPr dirty="0"/>
          </a:p>
        </p:txBody>
      </p:sp>
      <p:sp>
        <p:nvSpPr>
          <p:cNvPr id="327" name="Google Shape;327;p21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rgbClr val="FB8C00"/>
          </a:solidFill>
          <a:ln w="9525" cap="flat" cmpd="sng">
            <a:solidFill>
              <a:srgbClr val="FB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1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FB8C00"/>
                </a:solidFill>
              </a:rPr>
              <a:t>L</a:t>
            </a:r>
            <a:r>
              <a:rPr lang="en" sz="1400" b="1">
                <a:solidFill>
                  <a:srgbClr val="FB8C00"/>
                </a:solidFill>
              </a:rPr>
              <a:t>ACM</a:t>
            </a:r>
            <a:r>
              <a:rPr lang="en" sz="1400" b="1" u="sng">
                <a:solidFill>
                  <a:srgbClr val="FB8C00"/>
                </a:solidFill>
              </a:rPr>
              <a:t>A</a:t>
            </a:r>
            <a:endParaRPr sz="1400" b="1" u="sng">
              <a:solidFill>
                <a:srgbClr val="FB8C00"/>
              </a:solidFill>
            </a:endParaRPr>
          </a:p>
        </p:txBody>
      </p:sp>
      <p:sp>
        <p:nvSpPr>
          <p:cNvPr id="10" name="Google Shape;284;p17"/>
          <p:cNvSpPr txBox="1">
            <a:spLocks/>
          </p:cNvSpPr>
          <p:nvPr/>
        </p:nvSpPr>
        <p:spPr>
          <a:xfrm>
            <a:off x="2582944" y="1504502"/>
            <a:ext cx="3439097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1800" b="1" dirty="0" smtClean="0"/>
              <a:t>Refer a friend</a:t>
            </a:r>
            <a:endParaRPr lang="en-US" sz="18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7365" y="2006514"/>
            <a:ext cx="3950256" cy="2541672"/>
          </a:xfrm>
          <a:prstGeom prst="rect">
            <a:avLst/>
          </a:prstGeom>
        </p:spPr>
      </p:pic>
      <p:pic>
        <p:nvPicPr>
          <p:cNvPr id="13" name="Picture 2" descr="Image result for eventbrite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06" y="925839"/>
            <a:ext cx="2427967" cy="71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562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6;p21"/>
          <p:cNvSpPr txBox="1">
            <a:spLocks/>
          </p:cNvSpPr>
          <p:nvPr/>
        </p:nvSpPr>
        <p:spPr>
          <a:xfrm>
            <a:off x="988525" y="160225"/>
            <a:ext cx="76116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dirty="0" smtClean="0"/>
              <a:t>Our Recommendations</a:t>
            </a:r>
            <a:endParaRPr lang="en-US" dirty="0"/>
          </a:p>
        </p:txBody>
      </p:sp>
      <p:sp>
        <p:nvSpPr>
          <p:cNvPr id="345" name="Google Shape;345;p23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rgbClr val="FB8C00"/>
          </a:solidFill>
          <a:ln w="9525" cap="flat" cmpd="sng">
            <a:solidFill>
              <a:srgbClr val="FB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3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FB8C00"/>
                </a:solidFill>
              </a:rPr>
              <a:t>L</a:t>
            </a:r>
            <a:r>
              <a:rPr lang="en" sz="1400" b="1">
                <a:solidFill>
                  <a:srgbClr val="FB8C00"/>
                </a:solidFill>
              </a:rPr>
              <a:t>ACM</a:t>
            </a:r>
            <a:r>
              <a:rPr lang="en" sz="1400" b="1" u="sng">
                <a:solidFill>
                  <a:srgbClr val="FB8C00"/>
                </a:solidFill>
              </a:rPr>
              <a:t>A</a:t>
            </a:r>
            <a:endParaRPr sz="1400" b="1" u="sng">
              <a:solidFill>
                <a:srgbClr val="FB8C00"/>
              </a:solidFill>
            </a:endParaRPr>
          </a:p>
        </p:txBody>
      </p:sp>
      <p:pic>
        <p:nvPicPr>
          <p:cNvPr id="347" name="Google Shape;34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575" y="1901451"/>
            <a:ext cx="2029775" cy="2458226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3"/>
          <p:cNvSpPr txBox="1"/>
          <p:nvPr/>
        </p:nvSpPr>
        <p:spPr>
          <a:xfrm>
            <a:off x="3110561" y="4594500"/>
            <a:ext cx="4206900" cy="2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1" i="0" u="sng" strike="noStrike" cap="none">
                <a:solidFill>
                  <a:srgbClr val="1C4587"/>
                </a:solidFill>
                <a:latin typeface="Roboto"/>
                <a:ea typeface="Roboto"/>
                <a:cs typeface="Roboto"/>
                <a:sym typeface="Roboto"/>
              </a:rPr>
              <a:t>Check out more events</a:t>
            </a:r>
            <a:endParaRPr sz="1000" b="1" i="0" u="sng" strike="noStrike" cap="none">
              <a:solidFill>
                <a:srgbClr val="1C458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9" name="Google Shape;349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53425" y="1585451"/>
            <a:ext cx="5634608" cy="2920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053425" y="1142166"/>
            <a:ext cx="3886776" cy="3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67575" y="1211138"/>
            <a:ext cx="1893837" cy="27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276;p16"/>
          <p:cNvSpPr/>
          <p:nvPr/>
        </p:nvSpPr>
        <p:spPr>
          <a:xfrm>
            <a:off x="2974206" y="1090407"/>
            <a:ext cx="2021305" cy="475395"/>
          </a:xfrm>
          <a:prstGeom prst="rect">
            <a:avLst/>
          </a:prstGeom>
          <a:noFill/>
          <a:ln w="19050" cap="flat" cmpd="sng">
            <a:solidFill>
              <a:srgbClr val="FB8C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276;p16"/>
          <p:cNvSpPr/>
          <p:nvPr/>
        </p:nvSpPr>
        <p:spPr>
          <a:xfrm>
            <a:off x="5148957" y="1623950"/>
            <a:ext cx="1544300" cy="357171"/>
          </a:xfrm>
          <a:prstGeom prst="rect">
            <a:avLst/>
          </a:prstGeom>
          <a:noFill/>
          <a:ln w="19050" cap="flat" cmpd="sng">
            <a:solidFill>
              <a:srgbClr val="FB8C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276;p16"/>
          <p:cNvSpPr/>
          <p:nvPr/>
        </p:nvSpPr>
        <p:spPr>
          <a:xfrm>
            <a:off x="3110561" y="4594500"/>
            <a:ext cx="1544300" cy="357171"/>
          </a:xfrm>
          <a:prstGeom prst="rect">
            <a:avLst/>
          </a:prstGeom>
          <a:noFill/>
          <a:ln w="19050" cap="flat" cmpd="sng">
            <a:solidFill>
              <a:srgbClr val="FB8C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017374" y="1953290"/>
            <a:ext cx="3705455" cy="1974364"/>
            <a:chOff x="5205813" y="1854572"/>
            <a:chExt cx="4483601" cy="2171800"/>
          </a:xfrm>
        </p:grpSpPr>
        <p:pic>
          <p:nvPicPr>
            <p:cNvPr id="357" name="Google Shape;357;p24"/>
            <p:cNvPicPr preferRelativeResize="0"/>
            <p:nvPr/>
          </p:nvPicPr>
          <p:blipFill rotWithShape="1">
            <a:blip r:embed="rId3">
              <a:alphaModFix/>
            </a:blip>
            <a:srcRect t="7501"/>
            <a:stretch/>
          </p:blipFill>
          <p:spPr>
            <a:xfrm>
              <a:off x="5205813" y="1854572"/>
              <a:ext cx="4483601" cy="357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8" name="Google Shape;358;p2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640388" y="2211572"/>
              <a:ext cx="1124575" cy="18148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9" name="Google Shape;359;p24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rgbClr val="FB8C00"/>
          </a:solidFill>
          <a:ln w="9525" cap="flat" cmpd="sng">
            <a:solidFill>
              <a:srgbClr val="FB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4"/>
          <p:cNvSpPr txBox="1"/>
          <p:nvPr/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400" b="1" i="0" u="sng" strike="noStrike" cap="none">
                <a:solidFill>
                  <a:srgbClr val="FB8C00"/>
                </a:solidFill>
                <a:latin typeface="Roboto"/>
                <a:ea typeface="Roboto"/>
                <a:cs typeface="Roboto"/>
                <a:sym typeface="Roboto"/>
              </a:rPr>
              <a:t>L</a:t>
            </a:r>
            <a:r>
              <a:rPr lang="en" sz="1400" b="1" i="0" u="none" strike="noStrike" cap="none">
                <a:solidFill>
                  <a:srgbClr val="FB8C00"/>
                </a:solidFill>
                <a:latin typeface="Roboto"/>
                <a:ea typeface="Roboto"/>
                <a:cs typeface="Roboto"/>
                <a:sym typeface="Roboto"/>
              </a:rPr>
              <a:t>ACM</a:t>
            </a:r>
            <a:r>
              <a:rPr lang="en" sz="1400" b="1" i="0" u="sng" strike="noStrike" cap="none">
                <a:solidFill>
                  <a:srgbClr val="FB8C00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sz="1400" b="1" i="0" u="sng" strike="noStrike" cap="none">
              <a:solidFill>
                <a:srgbClr val="FB8C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1" name="Google Shape;361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72875" y="2129950"/>
            <a:ext cx="3039753" cy="11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326;p21"/>
          <p:cNvSpPr txBox="1">
            <a:spLocks/>
          </p:cNvSpPr>
          <p:nvPr/>
        </p:nvSpPr>
        <p:spPr>
          <a:xfrm>
            <a:off x="988525" y="160225"/>
            <a:ext cx="76116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dirty="0" smtClean="0"/>
              <a:t>Our Recommendations (cont.)</a:t>
            </a:r>
            <a:endParaRPr lang="en-US" dirty="0"/>
          </a:p>
        </p:txBody>
      </p:sp>
      <p:cxnSp>
        <p:nvCxnSpPr>
          <p:cNvPr id="9" name="Google Shape;295;p18"/>
          <p:cNvCxnSpPr/>
          <p:nvPr/>
        </p:nvCxnSpPr>
        <p:spPr>
          <a:xfrm>
            <a:off x="4359601" y="1573438"/>
            <a:ext cx="10800" cy="2241000"/>
          </a:xfrm>
          <a:prstGeom prst="straightConnector1">
            <a:avLst/>
          </a:prstGeom>
          <a:noFill/>
          <a:ln w="9525" cap="flat" cmpd="sng">
            <a:solidFill>
              <a:srgbClr val="FB8C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284;p17"/>
          <p:cNvSpPr txBox="1">
            <a:spLocks/>
          </p:cNvSpPr>
          <p:nvPr/>
        </p:nvSpPr>
        <p:spPr>
          <a:xfrm>
            <a:off x="650791" y="1305965"/>
            <a:ext cx="3061838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1800" b="1" dirty="0" smtClean="0"/>
              <a:t>Current Layout</a:t>
            </a:r>
            <a:endParaRPr lang="en-US" sz="1800" b="1" dirty="0"/>
          </a:p>
        </p:txBody>
      </p:sp>
      <p:sp>
        <p:nvSpPr>
          <p:cNvPr id="12" name="Google Shape;284;p17"/>
          <p:cNvSpPr txBox="1">
            <a:spLocks/>
          </p:cNvSpPr>
          <p:nvPr/>
        </p:nvSpPr>
        <p:spPr>
          <a:xfrm>
            <a:off x="4909828" y="1305965"/>
            <a:ext cx="3813001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1800" b="1" dirty="0" smtClean="0"/>
              <a:t>Suggested Layout</a:t>
            </a:r>
            <a:endParaRPr lang="en-US" sz="1800" b="1" dirty="0">
              <a:solidFill>
                <a:srgbClr val="FB8C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9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 smtClean="0"/>
              <a:t>Desired Outcomes &amp; Measurement</a:t>
            </a:r>
            <a:endParaRPr dirty="0"/>
          </a:p>
        </p:txBody>
      </p:sp>
      <p:sp>
        <p:nvSpPr>
          <p:cNvPr id="367" name="Google Shape;367;p39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rgbClr val="FB8C00"/>
          </a:solidFill>
          <a:ln w="9525" cap="flat" cmpd="sng">
            <a:solidFill>
              <a:srgbClr val="FB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39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 dirty="0">
                <a:solidFill>
                  <a:srgbClr val="FB8C00"/>
                </a:solidFill>
              </a:rPr>
              <a:t>L</a:t>
            </a:r>
            <a:r>
              <a:rPr lang="en" sz="1400" b="1" dirty="0">
                <a:solidFill>
                  <a:srgbClr val="FB8C00"/>
                </a:solidFill>
              </a:rPr>
              <a:t>ACM</a:t>
            </a:r>
            <a:r>
              <a:rPr lang="en" sz="1400" b="1" u="sng" dirty="0">
                <a:solidFill>
                  <a:srgbClr val="FB8C00"/>
                </a:solidFill>
              </a:rPr>
              <a:t>A</a:t>
            </a:r>
            <a:endParaRPr sz="1400" b="1" u="sng" dirty="0">
              <a:solidFill>
                <a:srgbClr val="FB8C00"/>
              </a:solidFill>
            </a:endParaRPr>
          </a:p>
        </p:txBody>
      </p:sp>
      <p:cxnSp>
        <p:nvCxnSpPr>
          <p:cNvPr id="23" name="Straight Connector 22"/>
          <p:cNvCxnSpPr>
            <a:endCxn id="27" idx="2"/>
          </p:cNvCxnSpPr>
          <p:nvPr/>
        </p:nvCxnSpPr>
        <p:spPr>
          <a:xfrm>
            <a:off x="1744112" y="2005276"/>
            <a:ext cx="863905" cy="4670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7" idx="2"/>
          </p:cNvCxnSpPr>
          <p:nvPr/>
        </p:nvCxnSpPr>
        <p:spPr>
          <a:xfrm flipV="1">
            <a:off x="1744112" y="2472365"/>
            <a:ext cx="863905" cy="6097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25" idx="5"/>
            <a:endCxn id="28" idx="2"/>
          </p:cNvCxnSpPr>
          <p:nvPr/>
        </p:nvCxnSpPr>
        <p:spPr>
          <a:xfrm>
            <a:off x="1757475" y="3101673"/>
            <a:ext cx="865281" cy="73843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26" idx="6"/>
            <a:endCxn id="28" idx="2"/>
          </p:cNvCxnSpPr>
          <p:nvPr/>
        </p:nvCxnSpPr>
        <p:spPr>
          <a:xfrm flipV="1">
            <a:off x="1772083" y="3840104"/>
            <a:ext cx="850673" cy="36628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761477" y="1528772"/>
            <a:ext cx="983084" cy="92525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61478" y="2668758"/>
            <a:ext cx="983084" cy="92525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1478" y="3808745"/>
            <a:ext cx="983084" cy="92525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709738" y="1844473"/>
            <a:ext cx="1216122" cy="117686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09738" y="3257119"/>
            <a:ext cx="1216122" cy="117686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Image result for conversion ico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99"/>
          <a:stretch/>
        </p:blipFill>
        <p:spPr bwMode="auto">
          <a:xfrm>
            <a:off x="1045728" y="1593314"/>
            <a:ext cx="414583" cy="318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traffic light icon noun projec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959" y="2755377"/>
            <a:ext cx="306116" cy="306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 result for customer engagement icon noun projec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806" y="3822569"/>
            <a:ext cx="342631" cy="342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Image result for publicity icon noun projec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9352" y="1907528"/>
            <a:ext cx="376894" cy="376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Image result for user journey icon noun projec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403" y="3308805"/>
            <a:ext cx="456041" cy="456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/>
          <p:cNvSpPr/>
          <p:nvPr/>
        </p:nvSpPr>
        <p:spPr>
          <a:xfrm>
            <a:off x="1672330" y="1940003"/>
            <a:ext cx="99753" cy="9975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672330" y="3016528"/>
            <a:ext cx="99753" cy="9975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1672330" y="4156515"/>
            <a:ext cx="99753" cy="9975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608018" y="2422488"/>
            <a:ext cx="99753" cy="9975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2622756" y="3790227"/>
            <a:ext cx="99753" cy="9975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Google Shape;284;p17"/>
          <p:cNvSpPr txBox="1">
            <a:spLocks/>
          </p:cNvSpPr>
          <p:nvPr/>
        </p:nvSpPr>
        <p:spPr>
          <a:xfrm>
            <a:off x="751388" y="1898257"/>
            <a:ext cx="996185" cy="480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 smtClean="0"/>
              <a:t>Increase </a:t>
            </a:r>
          </a:p>
          <a:p>
            <a:pPr algn="ctr"/>
            <a:r>
              <a:rPr lang="en-US" sz="900" dirty="0" smtClean="0"/>
              <a:t>Conversions</a:t>
            </a:r>
            <a:endParaRPr lang="en-US" sz="900" dirty="0"/>
          </a:p>
        </p:txBody>
      </p:sp>
      <p:sp>
        <p:nvSpPr>
          <p:cNvPr id="41" name="Google Shape;284;p17"/>
          <p:cNvSpPr txBox="1">
            <a:spLocks/>
          </p:cNvSpPr>
          <p:nvPr/>
        </p:nvSpPr>
        <p:spPr>
          <a:xfrm>
            <a:off x="751388" y="3019108"/>
            <a:ext cx="996185" cy="480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 smtClean="0"/>
              <a:t>Increase </a:t>
            </a:r>
          </a:p>
          <a:p>
            <a:pPr algn="ctr"/>
            <a:r>
              <a:rPr lang="en-US" sz="900" dirty="0" smtClean="0"/>
              <a:t>Web Traffic</a:t>
            </a:r>
            <a:endParaRPr lang="en-US" sz="900" dirty="0"/>
          </a:p>
        </p:txBody>
      </p:sp>
      <p:sp>
        <p:nvSpPr>
          <p:cNvPr id="42" name="Google Shape;284;p17"/>
          <p:cNvSpPr txBox="1">
            <a:spLocks/>
          </p:cNvSpPr>
          <p:nvPr/>
        </p:nvSpPr>
        <p:spPr>
          <a:xfrm>
            <a:off x="653716" y="3922811"/>
            <a:ext cx="1205384" cy="480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 smtClean="0"/>
              <a:t> </a:t>
            </a:r>
          </a:p>
          <a:p>
            <a:pPr algn="ctr"/>
            <a:r>
              <a:rPr lang="en-US" sz="900" dirty="0" smtClean="0"/>
              <a:t>Long-Term </a:t>
            </a:r>
          </a:p>
          <a:p>
            <a:pPr algn="ctr"/>
            <a:r>
              <a:rPr lang="en-US" sz="900" dirty="0" smtClean="0"/>
              <a:t>Customer </a:t>
            </a:r>
          </a:p>
          <a:p>
            <a:pPr algn="ctr"/>
            <a:r>
              <a:rPr lang="en-US" sz="900" dirty="0" smtClean="0"/>
              <a:t>Engagement</a:t>
            </a:r>
            <a:endParaRPr lang="en-US" sz="900" dirty="0"/>
          </a:p>
        </p:txBody>
      </p:sp>
      <p:sp>
        <p:nvSpPr>
          <p:cNvPr id="43" name="Google Shape;284;p17"/>
          <p:cNvSpPr txBox="1">
            <a:spLocks/>
          </p:cNvSpPr>
          <p:nvPr/>
        </p:nvSpPr>
        <p:spPr>
          <a:xfrm>
            <a:off x="2840280" y="2245633"/>
            <a:ext cx="996185" cy="480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/>
              <a:t>Events publicity at forefront of the ticketing experience</a:t>
            </a:r>
          </a:p>
        </p:txBody>
      </p:sp>
      <p:sp>
        <p:nvSpPr>
          <p:cNvPr id="45" name="Google Shape;284;p17"/>
          <p:cNvSpPr txBox="1">
            <a:spLocks/>
          </p:cNvSpPr>
          <p:nvPr/>
        </p:nvSpPr>
        <p:spPr>
          <a:xfrm>
            <a:off x="2840280" y="3701336"/>
            <a:ext cx="996185" cy="480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/>
              <a:t>Streamlined and intuitive user journey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4888026" y="1416842"/>
            <a:ext cx="1216122" cy="325455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/>
          <p:cNvCxnSpPr/>
          <p:nvPr/>
        </p:nvCxnSpPr>
        <p:spPr>
          <a:xfrm>
            <a:off x="3925860" y="2472365"/>
            <a:ext cx="947427" cy="433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52" idx="3"/>
          </p:cNvCxnSpPr>
          <p:nvPr/>
        </p:nvCxnSpPr>
        <p:spPr>
          <a:xfrm flipV="1">
            <a:off x="3920836" y="3294270"/>
            <a:ext cx="909432" cy="5444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4823357" y="2855584"/>
            <a:ext cx="99753" cy="9975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4815659" y="3209126"/>
            <a:ext cx="99753" cy="9975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Google Shape;284;p17"/>
          <p:cNvSpPr txBox="1">
            <a:spLocks/>
          </p:cNvSpPr>
          <p:nvPr/>
        </p:nvSpPr>
        <p:spPr>
          <a:xfrm>
            <a:off x="4948185" y="1556868"/>
            <a:ext cx="1095804" cy="43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 smtClean="0"/>
              <a:t>Task Completion Rate</a:t>
            </a:r>
            <a:endParaRPr lang="en-US" sz="900" dirty="0"/>
          </a:p>
        </p:txBody>
      </p:sp>
      <p:sp>
        <p:nvSpPr>
          <p:cNvPr id="55" name="Google Shape;284;p17"/>
          <p:cNvSpPr txBox="1">
            <a:spLocks/>
          </p:cNvSpPr>
          <p:nvPr/>
        </p:nvSpPr>
        <p:spPr>
          <a:xfrm>
            <a:off x="4948185" y="2180887"/>
            <a:ext cx="1095804" cy="43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/>
              <a:t>Number of Sessions</a:t>
            </a:r>
          </a:p>
        </p:txBody>
      </p:sp>
      <p:sp>
        <p:nvSpPr>
          <p:cNvPr id="56" name="Google Shape;284;p17"/>
          <p:cNvSpPr txBox="1">
            <a:spLocks/>
          </p:cNvSpPr>
          <p:nvPr/>
        </p:nvSpPr>
        <p:spPr>
          <a:xfrm>
            <a:off x="4948185" y="2804906"/>
            <a:ext cx="1095804" cy="43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/>
              <a:t>Time since last </a:t>
            </a:r>
            <a:r>
              <a:rPr lang="en-US" sz="900" dirty="0" smtClean="0"/>
              <a:t>Visit </a:t>
            </a:r>
            <a:endParaRPr lang="en-US" sz="900" dirty="0"/>
          </a:p>
        </p:txBody>
      </p:sp>
      <p:sp>
        <p:nvSpPr>
          <p:cNvPr id="57" name="Google Shape;284;p17"/>
          <p:cNvSpPr txBox="1">
            <a:spLocks/>
          </p:cNvSpPr>
          <p:nvPr/>
        </p:nvSpPr>
        <p:spPr>
          <a:xfrm>
            <a:off x="4948185" y="3428926"/>
            <a:ext cx="1095804" cy="43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/>
              <a:t>New </a:t>
            </a:r>
            <a:r>
              <a:rPr lang="en-US" sz="900" dirty="0" smtClean="0"/>
              <a:t>vs. </a:t>
            </a:r>
          </a:p>
          <a:p>
            <a:pPr algn="ctr"/>
            <a:r>
              <a:rPr lang="en-US" sz="900" dirty="0" smtClean="0"/>
              <a:t>Recurring </a:t>
            </a:r>
            <a:r>
              <a:rPr lang="en-US" sz="900" dirty="0"/>
              <a:t>Users</a:t>
            </a:r>
          </a:p>
        </p:txBody>
      </p:sp>
      <p:sp>
        <p:nvSpPr>
          <p:cNvPr id="58" name="Google Shape;284;p17"/>
          <p:cNvSpPr txBox="1">
            <a:spLocks/>
          </p:cNvSpPr>
          <p:nvPr/>
        </p:nvSpPr>
        <p:spPr>
          <a:xfrm>
            <a:off x="4948185" y="4052944"/>
            <a:ext cx="1095804" cy="43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/>
              <a:t>Time on </a:t>
            </a:r>
            <a:endParaRPr lang="en-US" sz="900" dirty="0" smtClean="0"/>
          </a:p>
          <a:p>
            <a:pPr algn="ctr"/>
            <a:r>
              <a:rPr lang="en-US" sz="900" dirty="0" smtClean="0"/>
              <a:t>Site</a:t>
            </a:r>
            <a:endParaRPr lang="en-US" sz="900" dirty="0"/>
          </a:p>
        </p:txBody>
      </p:sp>
      <p:sp>
        <p:nvSpPr>
          <p:cNvPr id="60" name="Rounded Rectangle 59"/>
          <p:cNvSpPr/>
          <p:nvPr/>
        </p:nvSpPr>
        <p:spPr>
          <a:xfrm>
            <a:off x="6952408" y="1416842"/>
            <a:ext cx="1216122" cy="325455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Google Shape;284;p17"/>
          <p:cNvSpPr txBox="1">
            <a:spLocks/>
          </p:cNvSpPr>
          <p:nvPr/>
        </p:nvSpPr>
        <p:spPr>
          <a:xfrm>
            <a:off x="7012567" y="2049048"/>
            <a:ext cx="1095804" cy="43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 smtClean="0"/>
              <a:t>Increase Online Ticket Sales</a:t>
            </a:r>
            <a:endParaRPr lang="en-US" sz="900" dirty="0"/>
          </a:p>
        </p:txBody>
      </p:sp>
      <p:sp>
        <p:nvSpPr>
          <p:cNvPr id="62" name="Google Shape;284;p17"/>
          <p:cNvSpPr txBox="1">
            <a:spLocks/>
          </p:cNvSpPr>
          <p:nvPr/>
        </p:nvSpPr>
        <p:spPr>
          <a:xfrm>
            <a:off x="7012567" y="2772271"/>
            <a:ext cx="1095804" cy="43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 smtClean="0"/>
              <a:t>Increase Diversification of </a:t>
            </a:r>
          </a:p>
          <a:p>
            <a:pPr algn="ctr"/>
            <a:r>
              <a:rPr lang="en-US" sz="900" dirty="0" smtClean="0"/>
              <a:t>Events Attended</a:t>
            </a:r>
            <a:endParaRPr lang="en-US" sz="900" dirty="0"/>
          </a:p>
        </p:txBody>
      </p:sp>
      <p:sp>
        <p:nvSpPr>
          <p:cNvPr id="63" name="Google Shape;284;p17"/>
          <p:cNvSpPr txBox="1">
            <a:spLocks/>
          </p:cNvSpPr>
          <p:nvPr/>
        </p:nvSpPr>
        <p:spPr>
          <a:xfrm>
            <a:off x="7012567" y="3616088"/>
            <a:ext cx="1095804" cy="43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900" dirty="0" smtClean="0"/>
              <a:t>Increase Membership Conversions</a:t>
            </a:r>
            <a:endParaRPr lang="en-US" sz="900" dirty="0"/>
          </a:p>
        </p:txBody>
      </p:sp>
      <p:cxnSp>
        <p:nvCxnSpPr>
          <p:cNvPr id="65" name="Straight Connector 64"/>
          <p:cNvCxnSpPr>
            <a:stCxn id="46" idx="3"/>
            <a:endCxn id="60" idx="1"/>
          </p:cNvCxnSpPr>
          <p:nvPr/>
        </p:nvCxnSpPr>
        <p:spPr>
          <a:xfrm>
            <a:off x="6104148" y="3044118"/>
            <a:ext cx="8482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6882051" y="3000890"/>
            <a:ext cx="109728" cy="10972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3848640" y="2436737"/>
            <a:ext cx="109728" cy="10972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848640" y="3773403"/>
            <a:ext cx="109728" cy="10972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6059678" y="3000890"/>
            <a:ext cx="109728" cy="10972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Google Shape;284;p17"/>
          <p:cNvSpPr txBox="1">
            <a:spLocks/>
          </p:cNvSpPr>
          <p:nvPr/>
        </p:nvSpPr>
        <p:spPr>
          <a:xfrm>
            <a:off x="527936" y="965935"/>
            <a:ext cx="142837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1600" b="1" dirty="0" smtClean="0"/>
              <a:t>Objectives</a:t>
            </a:r>
            <a:endParaRPr lang="en-US" sz="1600" b="1" dirty="0"/>
          </a:p>
        </p:txBody>
      </p:sp>
      <p:sp>
        <p:nvSpPr>
          <p:cNvPr id="76" name="Google Shape;284;p17"/>
          <p:cNvSpPr txBox="1">
            <a:spLocks/>
          </p:cNvSpPr>
          <p:nvPr/>
        </p:nvSpPr>
        <p:spPr>
          <a:xfrm>
            <a:off x="2581238" y="965935"/>
            <a:ext cx="142837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1600" b="1" dirty="0"/>
              <a:t>Action</a:t>
            </a:r>
          </a:p>
        </p:txBody>
      </p:sp>
      <p:sp>
        <p:nvSpPr>
          <p:cNvPr id="77" name="Google Shape;284;p17"/>
          <p:cNvSpPr txBox="1">
            <a:spLocks/>
          </p:cNvSpPr>
          <p:nvPr/>
        </p:nvSpPr>
        <p:spPr>
          <a:xfrm>
            <a:off x="4781902" y="965935"/>
            <a:ext cx="142837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1600" b="1" dirty="0" smtClean="0"/>
              <a:t>KPIs</a:t>
            </a:r>
            <a:endParaRPr lang="en-US" sz="1600" b="1" dirty="0"/>
          </a:p>
        </p:txBody>
      </p:sp>
      <p:sp>
        <p:nvSpPr>
          <p:cNvPr id="78" name="Google Shape;284;p17"/>
          <p:cNvSpPr txBox="1">
            <a:spLocks/>
          </p:cNvSpPr>
          <p:nvPr/>
        </p:nvSpPr>
        <p:spPr>
          <a:xfrm>
            <a:off x="6846284" y="965935"/>
            <a:ext cx="142837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n-US" sz="1600" b="1" dirty="0" smtClean="0"/>
              <a:t>Targets</a:t>
            </a:r>
            <a:endParaRPr lang="en-US" sz="1600" b="1" dirty="0"/>
          </a:p>
        </p:txBody>
      </p:sp>
      <p:pic>
        <p:nvPicPr>
          <p:cNvPr id="4108" name="Picture 12" descr="Image result for target icon noun projec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2022" y="1538297"/>
            <a:ext cx="376894" cy="376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0995"/>
            <a:ext cx="9144002" cy="510151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757575">
              <a:alpha val="50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25"/>
          <p:cNvSpPr/>
          <p:nvPr/>
        </p:nvSpPr>
        <p:spPr>
          <a:xfrm>
            <a:off x="388300" y="699550"/>
            <a:ext cx="105300" cy="868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25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FFFFFF"/>
                </a:solidFill>
              </a:rPr>
              <a:t>L</a:t>
            </a:r>
            <a:r>
              <a:rPr lang="en" sz="1400" b="1">
                <a:solidFill>
                  <a:srgbClr val="FFFFFF"/>
                </a:solidFill>
              </a:rPr>
              <a:t>ACM</a:t>
            </a:r>
            <a:r>
              <a:rPr lang="en" sz="1400" b="1" u="sng">
                <a:solidFill>
                  <a:srgbClr val="FFFFFF"/>
                </a:solidFill>
              </a:rPr>
              <a:t>A</a:t>
            </a:r>
            <a:endParaRPr sz="1400" b="1" u="sng">
              <a:solidFill>
                <a:srgbClr val="FFFFFF"/>
              </a:solidFill>
            </a:endParaRPr>
          </a:p>
        </p:txBody>
      </p:sp>
      <p:sp>
        <p:nvSpPr>
          <p:cNvPr id="378" name="Google Shape;378;p25"/>
          <p:cNvSpPr txBox="1">
            <a:spLocks noGrp="1"/>
          </p:cNvSpPr>
          <p:nvPr>
            <p:ph type="title"/>
          </p:nvPr>
        </p:nvSpPr>
        <p:spPr>
          <a:xfrm>
            <a:off x="672275" y="813850"/>
            <a:ext cx="7488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FFFFFF"/>
                </a:solidFill>
              </a:rPr>
              <a:t>Further Evaluation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0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7" name="Google Shape;437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1802075"/>
            <a:ext cx="8839200" cy="2321274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40"/>
          <p:cNvSpPr/>
          <p:nvPr/>
        </p:nvSpPr>
        <p:spPr>
          <a:xfrm>
            <a:off x="6788850" y="2675625"/>
            <a:ext cx="1100100" cy="557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98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40"/>
          <p:cNvSpPr txBox="1"/>
          <p:nvPr/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High Cart and Checkout Abandonment Rate</a:t>
            </a:r>
            <a:endParaRPr sz="300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" name="Google Shape;440;p40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dk2"/>
                </a:solidFill>
              </a:rPr>
              <a:t>L</a:t>
            </a:r>
            <a:r>
              <a:rPr lang="en" sz="1400" b="1">
                <a:solidFill>
                  <a:schemeClr val="dk2"/>
                </a:solidFill>
              </a:rPr>
              <a:t>ACM</a:t>
            </a:r>
            <a:r>
              <a:rPr lang="en" sz="1400" b="1" u="sng">
                <a:solidFill>
                  <a:schemeClr val="dk2"/>
                </a:solidFill>
              </a:rPr>
              <a:t>A</a:t>
            </a:r>
            <a:endParaRPr sz="1400" b="1" u="sng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063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g64dff31db9_2_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653450"/>
            <a:ext cx="6484052" cy="2226904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g64dff31db9_2_111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g64dff31db9_2_111"/>
          <p:cNvSpPr/>
          <p:nvPr/>
        </p:nvSpPr>
        <p:spPr>
          <a:xfrm>
            <a:off x="529900" y="3090075"/>
            <a:ext cx="2534100" cy="2655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98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g64dff31db9_2_111"/>
          <p:cNvSpPr txBox="1"/>
          <p:nvPr/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Device Users</a:t>
            </a:r>
            <a:endParaRPr sz="300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g64dff31db9_2_111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dk2"/>
                </a:solidFill>
              </a:rPr>
              <a:t>L</a:t>
            </a:r>
            <a:r>
              <a:rPr lang="en" sz="1400" b="1">
                <a:solidFill>
                  <a:schemeClr val="dk2"/>
                </a:solidFill>
              </a:rPr>
              <a:t>ACM</a:t>
            </a:r>
            <a:r>
              <a:rPr lang="en" sz="1400" b="1" u="sng">
                <a:solidFill>
                  <a:schemeClr val="dk2"/>
                </a:solidFill>
              </a:rPr>
              <a:t>A</a:t>
            </a:r>
            <a:endParaRPr sz="1400" b="1" u="sng">
              <a:solidFill>
                <a:schemeClr val="dk2"/>
              </a:solidFill>
            </a:endParaRPr>
          </a:p>
        </p:txBody>
      </p:sp>
      <p:pic>
        <p:nvPicPr>
          <p:cNvPr id="450" name="Google Shape;450;g64dff31db9_2_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2550" y="1533092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g64dff31db9_2_111"/>
          <p:cNvSpPr txBox="1"/>
          <p:nvPr/>
        </p:nvSpPr>
        <p:spPr>
          <a:xfrm>
            <a:off x="7075600" y="2639613"/>
            <a:ext cx="1728300" cy="13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8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60%</a:t>
            </a:r>
            <a:r>
              <a:rPr lang="en" sz="18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of the users are browsing through mobile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37005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2"/>
          <p:cNvSpPr txBox="1"/>
          <p:nvPr/>
        </p:nvSpPr>
        <p:spPr>
          <a:xfrm>
            <a:off x="3198200" y="3137852"/>
            <a:ext cx="29367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Site </a:t>
            </a:r>
            <a:r>
              <a:rPr lang="en" sz="18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testing</a:t>
            </a:r>
            <a:r>
              <a:rPr lang="en"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by select few users through 3rd party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42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Going forward…</a:t>
            </a:r>
            <a:endParaRPr/>
          </a:p>
        </p:txBody>
      </p:sp>
      <p:cxnSp>
        <p:nvCxnSpPr>
          <p:cNvPr id="458" name="Google Shape;458;p42"/>
          <p:cNvCxnSpPr/>
          <p:nvPr/>
        </p:nvCxnSpPr>
        <p:spPr>
          <a:xfrm>
            <a:off x="3090725" y="1283433"/>
            <a:ext cx="10800" cy="1683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9" name="Google Shape;459;p42"/>
          <p:cNvSpPr txBox="1"/>
          <p:nvPr/>
        </p:nvSpPr>
        <p:spPr>
          <a:xfrm>
            <a:off x="164820" y="3137856"/>
            <a:ext cx="2936700" cy="9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8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Task completion rate </a:t>
            </a: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survey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0" name="Google Shape;460;p42" descr="Question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2843" y="1531566"/>
            <a:ext cx="1005840" cy="1005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42" descr="Magnifying glas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9717" y="1603915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42"/>
          <p:cNvSpPr txBox="1"/>
          <p:nvPr/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400" b="1" i="0" u="sng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</a:t>
            </a:r>
            <a:r>
              <a:rPr lang="en" sz="14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ACM</a:t>
            </a:r>
            <a:r>
              <a:rPr lang="en" sz="1400" b="1" i="0" u="sng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sz="1400" b="1" i="0" u="sng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3" name="Google Shape;463;p42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4" name="Google Shape;464;p42"/>
          <p:cNvCxnSpPr/>
          <p:nvPr/>
        </p:nvCxnSpPr>
        <p:spPr>
          <a:xfrm>
            <a:off x="6322025" y="1283433"/>
            <a:ext cx="10800" cy="1683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65" name="Google Shape;465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8659" y="1577290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42"/>
          <p:cNvSpPr txBox="1"/>
          <p:nvPr/>
        </p:nvSpPr>
        <p:spPr>
          <a:xfrm>
            <a:off x="6489000" y="3163500"/>
            <a:ext cx="2285100" cy="7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</a:pPr>
            <a:r>
              <a:rPr lang="en" sz="18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Optimize 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browsing on mobile</a:t>
            </a:r>
            <a:endParaRPr sz="14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5990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/>
          </a:p>
        </p:txBody>
      </p:sp>
      <p:sp>
        <p:nvSpPr>
          <p:cNvPr id="73" name="Google Shape;73;p1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Notes: plot titles need to be changed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Nomenclature change from “Non-member” to “Guest”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74" name="Google Shape;74;p1" descr="Image result for lacma main building"/>
          <p:cNvPicPr preferRelativeResize="0"/>
          <p:nvPr/>
        </p:nvPicPr>
        <p:blipFill rotWithShape="1">
          <a:blip r:embed="rId3">
            <a:alphaModFix/>
          </a:blip>
          <a:srcRect t="6379" b="11913"/>
          <a:stretch/>
        </p:blipFill>
        <p:spPr>
          <a:xfrm>
            <a:off x="0" y="-30480"/>
            <a:ext cx="9144000" cy="517398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757575">
              <a:alpha val="50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"/>
          <p:cNvSpPr txBox="1"/>
          <p:nvPr/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</a:pPr>
            <a:r>
              <a:rPr lang="en" sz="1400" b="1" i="0" u="sng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</a:t>
            </a:r>
            <a:r>
              <a:rPr lang="en" sz="1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ACM</a:t>
            </a:r>
            <a:r>
              <a:rPr lang="en" sz="1400" b="1" i="0" u="sng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sz="1400" b="1" i="0" u="sng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77;p1"/>
          <p:cNvSpPr txBox="1"/>
          <p:nvPr/>
        </p:nvSpPr>
        <p:spPr>
          <a:xfrm>
            <a:off x="580835" y="1088170"/>
            <a:ext cx="5515165" cy="1486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</a:pPr>
            <a:r>
              <a:rPr lang="en" sz="4000" b="1" i="0" u="none" strike="noStrike" cap="none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Thank You for Listening!</a:t>
            </a:r>
            <a:endParaRPr sz="40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"/>
          <p:cNvSpPr/>
          <p:nvPr/>
        </p:nvSpPr>
        <p:spPr>
          <a:xfrm rot="10800000" flipH="1">
            <a:off x="702754" y="2514141"/>
            <a:ext cx="5393246" cy="6053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208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3"/>
          <p:cNvPicPr preferRelativeResize="0"/>
          <p:nvPr/>
        </p:nvPicPr>
        <p:blipFill rotWithShape="1">
          <a:blip r:embed="rId3">
            <a:alphaModFix/>
          </a:blip>
          <a:srcRect t="19191"/>
          <a:stretch/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71729">
              <a:alpha val="2156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3"/>
          <p:cNvSpPr txBox="1">
            <a:spLocks noGrp="1"/>
          </p:cNvSpPr>
          <p:nvPr>
            <p:ph type="title"/>
          </p:nvPr>
        </p:nvSpPr>
        <p:spPr>
          <a:xfrm>
            <a:off x="672275" y="813850"/>
            <a:ext cx="7488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FFFFFF"/>
                </a:solidFill>
              </a:rPr>
              <a:t>Research Goals &amp; Methodology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9" name="Google Shape;119;p3"/>
          <p:cNvSpPr/>
          <p:nvPr/>
        </p:nvSpPr>
        <p:spPr>
          <a:xfrm>
            <a:off x="388300" y="699550"/>
            <a:ext cx="105300" cy="868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3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FFFFFF"/>
                </a:solidFill>
              </a:rPr>
              <a:t>L</a:t>
            </a:r>
            <a:r>
              <a:rPr lang="en" sz="1400" b="1">
                <a:solidFill>
                  <a:srgbClr val="FFFFFF"/>
                </a:solidFill>
              </a:rPr>
              <a:t>ACM</a:t>
            </a:r>
            <a:r>
              <a:rPr lang="en" sz="1400" b="1" u="sng">
                <a:solidFill>
                  <a:srgbClr val="FFFFFF"/>
                </a:solidFill>
              </a:rPr>
              <a:t>A</a:t>
            </a:r>
            <a:endParaRPr sz="1400" b="1" u="sng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64d6b541ee_0_3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 smtClean="0">
                <a:solidFill>
                  <a:schemeClr val="bg1"/>
                </a:solidFill>
              </a:rPr>
              <a:t>Roles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4" name="Google Shape;368;p39"/>
          <p:cNvSpPr txBox="1">
            <a:spLocks/>
          </p:cNvSpPr>
          <p:nvPr/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b="1" u="sng" smtClean="0">
                <a:solidFill>
                  <a:schemeClr val="bg1"/>
                </a:solidFill>
              </a:rPr>
              <a:t>L</a:t>
            </a:r>
            <a:r>
              <a:rPr lang="en-US" sz="1400" b="1" smtClean="0">
                <a:solidFill>
                  <a:schemeClr val="bg1"/>
                </a:solidFill>
              </a:rPr>
              <a:t>ACM</a:t>
            </a:r>
            <a:r>
              <a:rPr lang="en-US" sz="1400" b="1" u="sng" smtClean="0">
                <a:solidFill>
                  <a:schemeClr val="bg1"/>
                </a:solidFill>
              </a:rPr>
              <a:t>A</a:t>
            </a:r>
            <a:endParaRPr lang="en-US" sz="1400" b="1" u="sng" dirty="0">
              <a:solidFill>
                <a:schemeClr val="bg1"/>
              </a:solidFill>
            </a:endParaRPr>
          </a:p>
        </p:txBody>
      </p:sp>
      <p:sp>
        <p:nvSpPr>
          <p:cNvPr id="15" name="Google Shape;383;p40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612718"/>
              </p:ext>
            </p:extLst>
          </p:nvPr>
        </p:nvGraphicFramePr>
        <p:xfrm>
          <a:off x="797578" y="1250389"/>
          <a:ext cx="7433116" cy="3190614"/>
        </p:xfrm>
        <a:graphic>
          <a:graphicData uri="http://schemas.openxmlformats.org/drawingml/2006/table">
            <a:tbl>
              <a:tblPr/>
              <a:tblGrid>
                <a:gridCol w="2012999">
                  <a:extLst>
                    <a:ext uri="{9D8B030D-6E8A-4147-A177-3AD203B41FA5}">
                      <a16:colId xmlns:a16="http://schemas.microsoft.com/office/drawing/2014/main" val="666928744"/>
                    </a:ext>
                  </a:extLst>
                </a:gridCol>
                <a:gridCol w="5420117">
                  <a:extLst>
                    <a:ext uri="{9D8B030D-6E8A-4147-A177-3AD203B41FA5}">
                      <a16:colId xmlns:a16="http://schemas.microsoft.com/office/drawing/2014/main" val="593467837"/>
                    </a:ext>
                  </a:extLst>
                </a:gridCol>
              </a:tblGrid>
              <a:tr h="45580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Divya</a:t>
                      </a:r>
                      <a:r>
                        <a:rPr 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 </a:t>
                      </a:r>
                      <a:r>
                        <a:rPr lang="en-US" sz="9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Sripathy</a:t>
                      </a:r>
                      <a:endParaRPr lang="en-US" sz="900" b="1" dirty="0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Project Manager, Research Strategy and Presentation Flow</a:t>
                      </a:r>
                      <a:endParaRPr lang="en-US" sz="900" b="0" dirty="0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01380109"/>
                  </a:ext>
                </a:extLst>
              </a:tr>
              <a:tr h="45580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Vishal </a:t>
                      </a:r>
                      <a:r>
                        <a:rPr lang="en-US" sz="9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Chollera</a:t>
                      </a:r>
                      <a:endParaRPr lang="en-US" sz="900" b="1" dirty="0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Project Manager, Storyboarding, Presentation Content</a:t>
                      </a:r>
                      <a:endParaRPr lang="en-US" sz="900" b="0" dirty="0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9991751"/>
                  </a:ext>
                </a:extLst>
              </a:tr>
              <a:tr h="45580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Dhwani Kapadia</a:t>
                      </a:r>
                      <a:endParaRPr lang="en-US" sz="900" b="1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Storyboarding and Presentation</a:t>
                      </a:r>
                      <a:endParaRPr lang="en-US" sz="900" b="0" dirty="0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58546870"/>
                  </a:ext>
                </a:extLst>
              </a:tr>
              <a:tr h="45580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Shashank Ravi Shankar</a:t>
                      </a:r>
                      <a:endParaRPr lang="en-US" sz="900" b="1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Exploratory Data Analysis and Presentation</a:t>
                      </a:r>
                      <a:endParaRPr lang="en-US" sz="900" b="0" dirty="0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2306479"/>
                  </a:ext>
                </a:extLst>
              </a:tr>
              <a:tr h="45580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Rajat Gaur</a:t>
                      </a:r>
                      <a:endParaRPr lang="en-US" sz="900" b="1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Exploratory Data Analysis, Storyboarding, Presentation</a:t>
                      </a:r>
                      <a:endParaRPr lang="en-US" sz="900" b="0" dirty="0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9232009"/>
                  </a:ext>
                </a:extLst>
              </a:tr>
              <a:tr h="45580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Varun Gupta</a:t>
                      </a:r>
                      <a:endParaRPr lang="en-US" sz="900" b="1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Exploratory Data Analysis, Presentation</a:t>
                      </a:r>
                      <a:endParaRPr lang="en-US" sz="900" b="0" dirty="0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98451415"/>
                  </a:ext>
                </a:extLst>
              </a:tr>
              <a:tr h="45580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Akash Rawat</a:t>
                      </a:r>
                      <a:endParaRPr lang="en-US" sz="900" b="1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Google </a:t>
                      </a:r>
                      <a:r>
                        <a:rPr lang="en-US" sz="9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Analytics,</a:t>
                      </a:r>
                      <a:r>
                        <a:rPr lang="en-US" sz="900" b="0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Roboto" panose="020B0604020202020204" charset="0"/>
                          <a:ea typeface="Roboto" panose="020B0604020202020204" charset="0"/>
                        </a:rPr>
                        <a:t> Presentation</a:t>
                      </a:r>
                      <a:endParaRPr lang="en-US" sz="900" b="0" dirty="0">
                        <a:solidFill>
                          <a:schemeClr val="bg1"/>
                        </a:solidFill>
                        <a:effectLst/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43033" marR="43033" marT="43033" marB="43033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9466153"/>
                  </a:ext>
                </a:extLst>
              </a:tr>
            </a:tbl>
          </a:graphicData>
        </a:graphic>
      </p:graphicFrame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797578" y="1487269"/>
            <a:ext cx="18473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Google Shape;104;p2"/>
          <p:cNvSpPr/>
          <p:nvPr/>
        </p:nvSpPr>
        <p:spPr>
          <a:xfrm>
            <a:off x="2708779" y="1260011"/>
            <a:ext cx="20833" cy="251487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04;p2"/>
          <p:cNvSpPr/>
          <p:nvPr/>
        </p:nvSpPr>
        <p:spPr>
          <a:xfrm>
            <a:off x="2708779" y="1720197"/>
            <a:ext cx="20833" cy="251487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104;p2"/>
          <p:cNvSpPr/>
          <p:nvPr/>
        </p:nvSpPr>
        <p:spPr>
          <a:xfrm>
            <a:off x="2708779" y="2180383"/>
            <a:ext cx="20833" cy="251487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104;p2"/>
          <p:cNvSpPr/>
          <p:nvPr/>
        </p:nvSpPr>
        <p:spPr>
          <a:xfrm>
            <a:off x="2708779" y="2638396"/>
            <a:ext cx="20833" cy="251487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104;p2"/>
          <p:cNvSpPr/>
          <p:nvPr/>
        </p:nvSpPr>
        <p:spPr>
          <a:xfrm>
            <a:off x="2708779" y="3096409"/>
            <a:ext cx="20833" cy="251487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04;p2"/>
          <p:cNvSpPr/>
          <p:nvPr/>
        </p:nvSpPr>
        <p:spPr>
          <a:xfrm>
            <a:off x="2708779" y="3554422"/>
            <a:ext cx="20833" cy="251487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104;p2"/>
          <p:cNvSpPr/>
          <p:nvPr/>
        </p:nvSpPr>
        <p:spPr>
          <a:xfrm>
            <a:off x="2708779" y="4015749"/>
            <a:ext cx="20833" cy="251487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Research Goals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126" name="Google Shape;126;p4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rgbClr val="D71729"/>
          </a:solidFill>
          <a:ln w="9525" cap="flat" cmpd="sng">
            <a:solidFill>
              <a:srgbClr val="D7172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4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D71729"/>
                </a:solidFill>
              </a:rPr>
              <a:t>L</a:t>
            </a:r>
            <a:r>
              <a:rPr lang="en" sz="1400" b="1">
                <a:solidFill>
                  <a:srgbClr val="D71729"/>
                </a:solidFill>
              </a:rPr>
              <a:t>ACM</a:t>
            </a:r>
            <a:r>
              <a:rPr lang="en" sz="1400" b="1" u="sng">
                <a:solidFill>
                  <a:srgbClr val="D71729"/>
                </a:solidFill>
              </a:rPr>
              <a:t>A</a:t>
            </a:r>
            <a:endParaRPr sz="1400" b="1" u="sng">
              <a:solidFill>
                <a:srgbClr val="D71729"/>
              </a:solidFill>
            </a:endParaRPr>
          </a:p>
        </p:txBody>
      </p:sp>
      <p:sp>
        <p:nvSpPr>
          <p:cNvPr id="128" name="Google Shape;128;p4"/>
          <p:cNvSpPr txBox="1"/>
          <p:nvPr/>
        </p:nvSpPr>
        <p:spPr>
          <a:xfrm>
            <a:off x="2456250" y="633409"/>
            <a:ext cx="4231500" cy="1143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How might we </a:t>
            </a:r>
            <a:r>
              <a:rPr lang="en" sz="1800" b="1" i="0" u="none" strike="noStrike" cap="none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streamline</a:t>
            </a:r>
            <a:r>
              <a:rPr lang="en" sz="1800" b="1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LACMA’s </a:t>
            </a:r>
            <a:r>
              <a:rPr lang="en" sz="1800" b="1" i="0" u="none" strike="noStrike" cap="none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ticketing experience </a:t>
            </a:r>
            <a:r>
              <a:rPr lang="en" sz="1800" b="1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for users? </a:t>
            </a:r>
            <a:endParaRPr sz="1800" b="1" i="0" u="none" strike="noStrike" cap="none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9" name="Google Shape;129;p4"/>
          <p:cNvSpPr txBox="1"/>
          <p:nvPr/>
        </p:nvSpPr>
        <p:spPr>
          <a:xfrm>
            <a:off x="913426" y="3473515"/>
            <a:ext cx="2074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Derive insights on </a:t>
            </a:r>
            <a:r>
              <a:rPr lang="en" sz="1600" b="1" i="0" u="none" strike="noStrike" cap="none">
                <a:solidFill>
                  <a:srgbClr val="EC0000"/>
                </a:solidFill>
                <a:latin typeface="Roboto Light"/>
                <a:ea typeface="Roboto Light"/>
                <a:cs typeface="Roboto Light"/>
                <a:sym typeface="Roboto Light"/>
              </a:rPr>
              <a:t>purchase trends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from Tessitura </a:t>
            </a:r>
            <a:endParaRPr sz="1600" b="0" i="0" u="none" strike="noStrike" cap="non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0" name="Google Shape;130;p4"/>
          <p:cNvSpPr txBox="1"/>
          <p:nvPr/>
        </p:nvSpPr>
        <p:spPr>
          <a:xfrm>
            <a:off x="3534600" y="3473515"/>
            <a:ext cx="2074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Uncover </a:t>
            </a:r>
            <a:r>
              <a:rPr lang="en" sz="16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patterns in </a:t>
            </a:r>
            <a:r>
              <a:rPr lang="en" sz="1600" b="1" i="0" u="none" strike="noStrike" cap="none">
                <a:solidFill>
                  <a:srgbClr val="EC0000"/>
                </a:solidFill>
                <a:latin typeface="Roboto Light"/>
                <a:ea typeface="Roboto Light"/>
                <a:cs typeface="Roboto Light"/>
                <a:sym typeface="Roboto Light"/>
              </a:rPr>
              <a:t>user behavior</a:t>
            </a:r>
            <a:endParaRPr sz="1600" b="0" i="0" u="none" strike="noStrike" cap="non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1" name="Google Shape;131;p4"/>
          <p:cNvSpPr txBox="1"/>
          <p:nvPr/>
        </p:nvSpPr>
        <p:spPr>
          <a:xfrm>
            <a:off x="6155774" y="3473515"/>
            <a:ext cx="2074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Understand  </a:t>
            </a:r>
            <a:r>
              <a:rPr lang="en" sz="16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audience journey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and </a:t>
            </a:r>
            <a:r>
              <a:rPr lang="en" sz="1600" b="1" i="0" u="none" strike="noStrike" cap="none">
                <a:solidFill>
                  <a:srgbClr val="EC0000"/>
                </a:solidFill>
                <a:latin typeface="Roboto Light"/>
                <a:ea typeface="Roboto Light"/>
                <a:cs typeface="Roboto Light"/>
                <a:sym typeface="Roboto Light"/>
              </a:rPr>
              <a:t>pain points</a:t>
            </a:r>
            <a:endParaRPr sz="1600" b="1" i="0" u="none" strike="noStrike" cap="none">
              <a:solidFill>
                <a:srgbClr val="EC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32" name="Google Shape;132;p4"/>
          <p:cNvCxnSpPr/>
          <p:nvPr/>
        </p:nvCxnSpPr>
        <p:spPr>
          <a:xfrm>
            <a:off x="3180690" y="1789819"/>
            <a:ext cx="10800" cy="1683696"/>
          </a:xfrm>
          <a:prstGeom prst="straightConnector1">
            <a:avLst/>
          </a:prstGeom>
          <a:noFill/>
          <a:ln w="9525" cap="flat" cmpd="sng">
            <a:solidFill>
              <a:srgbClr val="EC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3" name="Google Shape;133;p4"/>
          <p:cNvCxnSpPr/>
          <p:nvPr/>
        </p:nvCxnSpPr>
        <p:spPr>
          <a:xfrm>
            <a:off x="5952510" y="1789819"/>
            <a:ext cx="10800" cy="1683696"/>
          </a:xfrm>
          <a:prstGeom prst="straightConnector1">
            <a:avLst/>
          </a:prstGeom>
          <a:noFill/>
          <a:ln w="9525" cap="flat" cmpd="sng">
            <a:solidFill>
              <a:srgbClr val="EC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4" name="Google Shape;134;p4"/>
          <p:cNvSpPr/>
          <p:nvPr/>
        </p:nvSpPr>
        <p:spPr>
          <a:xfrm>
            <a:off x="1452740" y="2198047"/>
            <a:ext cx="906310" cy="781265"/>
          </a:xfrm>
          <a:custGeom>
            <a:avLst/>
            <a:gdLst/>
            <a:ahLst/>
            <a:cxnLst/>
            <a:rect l="l" t="t" r="r" b="b"/>
            <a:pathLst>
              <a:path w="158" h="119" extrusionOk="0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rgbClr val="EC0000"/>
          </a:solidFill>
          <a:ln w="9525" cap="flat" cmpd="sng">
            <a:solidFill>
              <a:srgbClr val="E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4"/>
          <p:cNvSpPr/>
          <p:nvPr/>
        </p:nvSpPr>
        <p:spPr>
          <a:xfrm>
            <a:off x="4137375" y="2272420"/>
            <a:ext cx="782471" cy="777240"/>
          </a:xfrm>
          <a:custGeom>
            <a:avLst/>
            <a:gdLst/>
            <a:ahLst/>
            <a:cxnLst/>
            <a:rect l="l" t="t" r="r" b="b"/>
            <a:pathLst>
              <a:path w="73" h="68" extrusionOk="0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rgbClr val="EC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4"/>
          <p:cNvSpPr/>
          <p:nvPr/>
        </p:nvSpPr>
        <p:spPr>
          <a:xfrm>
            <a:off x="6995974" y="2198047"/>
            <a:ext cx="741399" cy="786384"/>
          </a:xfrm>
          <a:custGeom>
            <a:avLst/>
            <a:gdLst/>
            <a:ahLst/>
            <a:cxnLst/>
            <a:rect l="l" t="t" r="r" b="b"/>
            <a:pathLst>
              <a:path w="68" h="59" extrusionOk="0">
                <a:moveTo>
                  <a:pt x="68" y="24"/>
                </a:moveTo>
                <a:cubicBezTo>
                  <a:pt x="68" y="27"/>
                  <a:pt x="66" y="29"/>
                  <a:pt x="64" y="29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6"/>
                  <a:pt x="61" y="48"/>
                  <a:pt x="59" y="48"/>
                </a:cubicBezTo>
                <a:cubicBezTo>
                  <a:pt x="52" y="43"/>
                  <a:pt x="41" y="35"/>
                  <a:pt x="28" y="34"/>
                </a:cubicBezTo>
                <a:cubicBezTo>
                  <a:pt x="23" y="35"/>
                  <a:pt x="22" y="41"/>
                  <a:pt x="25" y="44"/>
                </a:cubicBezTo>
                <a:cubicBezTo>
                  <a:pt x="22" y="48"/>
                  <a:pt x="26" y="51"/>
                  <a:pt x="30" y="54"/>
                </a:cubicBezTo>
                <a:cubicBezTo>
                  <a:pt x="27" y="59"/>
                  <a:pt x="17" y="59"/>
                  <a:pt x="14" y="56"/>
                </a:cubicBezTo>
                <a:cubicBezTo>
                  <a:pt x="12" y="49"/>
                  <a:pt x="8" y="42"/>
                  <a:pt x="11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3" y="34"/>
                  <a:pt x="0" y="31"/>
                  <a:pt x="0" y="27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7"/>
                  <a:pt x="3" y="14"/>
                  <a:pt x="7" y="14"/>
                </a:cubicBezTo>
                <a:cubicBezTo>
                  <a:pt x="25" y="14"/>
                  <a:pt x="25" y="14"/>
                  <a:pt x="25" y="14"/>
                </a:cubicBezTo>
                <a:cubicBezTo>
                  <a:pt x="39" y="14"/>
                  <a:pt x="51" y="6"/>
                  <a:pt x="59" y="0"/>
                </a:cubicBezTo>
                <a:cubicBezTo>
                  <a:pt x="61" y="0"/>
                  <a:pt x="64" y="2"/>
                  <a:pt x="64" y="4"/>
                </a:cubicBezTo>
                <a:cubicBezTo>
                  <a:pt x="64" y="19"/>
                  <a:pt x="64" y="19"/>
                  <a:pt x="64" y="19"/>
                </a:cubicBezTo>
                <a:cubicBezTo>
                  <a:pt x="66" y="19"/>
                  <a:pt x="68" y="21"/>
                  <a:pt x="68" y="24"/>
                </a:cubicBezTo>
                <a:close/>
                <a:moveTo>
                  <a:pt x="59" y="6"/>
                </a:moveTo>
                <a:cubicBezTo>
                  <a:pt x="49" y="13"/>
                  <a:pt x="39" y="18"/>
                  <a:pt x="30" y="19"/>
                </a:cubicBezTo>
                <a:cubicBezTo>
                  <a:pt x="30" y="29"/>
                  <a:pt x="30" y="29"/>
                  <a:pt x="30" y="29"/>
                </a:cubicBezTo>
                <a:cubicBezTo>
                  <a:pt x="39" y="30"/>
                  <a:pt x="49" y="34"/>
                  <a:pt x="59" y="42"/>
                </a:cubicBezTo>
                <a:lnTo>
                  <a:pt x="59" y="6"/>
                </a:lnTo>
                <a:close/>
              </a:path>
            </a:pathLst>
          </a:custGeom>
          <a:solidFill>
            <a:srgbClr val="EC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Approach Step </a:t>
            </a:r>
            <a:r>
              <a:rPr lang="en" dirty="0" smtClean="0"/>
              <a:t>1: EDA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dirty="0"/>
          </a:p>
        </p:txBody>
      </p:sp>
      <p:sp>
        <p:nvSpPr>
          <p:cNvPr id="142" name="Google Shape;142;p5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rgbClr val="D71729"/>
          </a:solidFill>
          <a:ln w="9525" cap="flat" cmpd="sng">
            <a:solidFill>
              <a:srgbClr val="D7172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5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D71729"/>
                </a:solidFill>
              </a:rPr>
              <a:t>L</a:t>
            </a:r>
            <a:r>
              <a:rPr lang="en" sz="1400" b="1">
                <a:solidFill>
                  <a:srgbClr val="D71729"/>
                </a:solidFill>
              </a:rPr>
              <a:t>ACM</a:t>
            </a:r>
            <a:r>
              <a:rPr lang="en" sz="1400" b="1" u="sng">
                <a:solidFill>
                  <a:srgbClr val="D71729"/>
                </a:solidFill>
              </a:rPr>
              <a:t>A</a:t>
            </a:r>
            <a:endParaRPr sz="1400" b="1" u="sng">
              <a:solidFill>
                <a:srgbClr val="D71729"/>
              </a:solidFill>
            </a:endParaRPr>
          </a:p>
        </p:txBody>
      </p:sp>
      <p:pic>
        <p:nvPicPr>
          <p:cNvPr id="145" name="Google Shape;14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575" y="1558275"/>
            <a:ext cx="2581291" cy="241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63709" y="1545555"/>
            <a:ext cx="2596911" cy="241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5"/>
          <p:cNvPicPr preferRelativeResize="0"/>
          <p:nvPr/>
        </p:nvPicPr>
        <p:blipFill rotWithShape="1">
          <a:blip r:embed="rId5">
            <a:alphaModFix/>
          </a:blip>
          <a:srcRect l="1790" t="880"/>
          <a:stretch/>
        </p:blipFill>
        <p:spPr>
          <a:xfrm>
            <a:off x="6175464" y="1521377"/>
            <a:ext cx="2596911" cy="2428734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5"/>
          <p:cNvSpPr txBox="1"/>
          <p:nvPr/>
        </p:nvSpPr>
        <p:spPr>
          <a:xfrm>
            <a:off x="837741" y="3933083"/>
            <a:ext cx="2074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Price Type </a:t>
            </a:r>
            <a:endParaRPr sz="1600" b="1" i="0" u="none" strike="noStrike" cap="none" dirty="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9" name="Google Shape;149;p5"/>
          <p:cNvSpPr txBox="1"/>
          <p:nvPr/>
        </p:nvSpPr>
        <p:spPr>
          <a:xfrm>
            <a:off x="3624764" y="3947207"/>
            <a:ext cx="2074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Members vs. Guests </a:t>
            </a:r>
            <a:endParaRPr sz="1600" b="1" i="0" u="none" strike="noStrike" cap="none" dirty="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0" name="Google Shape;150;p5"/>
          <p:cNvSpPr txBox="1"/>
          <p:nvPr/>
        </p:nvSpPr>
        <p:spPr>
          <a:xfrm>
            <a:off x="6436519" y="3975550"/>
            <a:ext cx="20748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Ticket Sources </a:t>
            </a:r>
            <a:endParaRPr sz="1600" b="1" i="0" u="none" strike="noStrike" cap="non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052" name="Picture 4" descr="Image result for data icon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8627" y="223156"/>
            <a:ext cx="456541" cy="424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 smtClean="0"/>
              <a:t>Approach Step 2: </a:t>
            </a:r>
            <a:r>
              <a:rPr lang="en-US" dirty="0" smtClean="0"/>
              <a:t>Google Analytics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dirty="0"/>
          </a:p>
        </p:txBody>
      </p:sp>
      <p:sp>
        <p:nvSpPr>
          <p:cNvPr id="156" name="Google Shape;156;p6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rgbClr val="D71729"/>
          </a:solidFill>
          <a:ln w="9525" cap="flat" cmpd="sng">
            <a:solidFill>
              <a:srgbClr val="D7172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6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D71729"/>
                </a:solidFill>
              </a:rPr>
              <a:t>L</a:t>
            </a:r>
            <a:r>
              <a:rPr lang="en" sz="1400" b="1">
                <a:solidFill>
                  <a:srgbClr val="D71729"/>
                </a:solidFill>
              </a:rPr>
              <a:t>ACM</a:t>
            </a:r>
            <a:r>
              <a:rPr lang="en" sz="1400" b="1" u="sng">
                <a:solidFill>
                  <a:srgbClr val="D71729"/>
                </a:solidFill>
              </a:rPr>
              <a:t>A</a:t>
            </a:r>
            <a:endParaRPr sz="1400" b="1" u="sng">
              <a:solidFill>
                <a:srgbClr val="D71729"/>
              </a:solidFill>
            </a:endParaRPr>
          </a:p>
        </p:txBody>
      </p:sp>
      <p:pic>
        <p:nvPicPr>
          <p:cNvPr id="158" name="Google Shape;15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8377" y="1262558"/>
            <a:ext cx="4011859" cy="1457881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</p:pic>
      <p:pic>
        <p:nvPicPr>
          <p:cNvPr id="7" name="Google Shape;385;p40"/>
          <p:cNvPicPr preferRelativeResize="0"/>
          <p:nvPr/>
        </p:nvPicPr>
        <p:blipFill rotWithShape="1">
          <a:blip r:embed="rId4">
            <a:alphaModFix/>
          </a:blip>
          <a:srcRect b="25114"/>
          <a:stretch/>
        </p:blipFill>
        <p:spPr>
          <a:xfrm>
            <a:off x="3162479" y="3174984"/>
            <a:ext cx="5488448" cy="1079349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</p:pic>
      <p:cxnSp>
        <p:nvCxnSpPr>
          <p:cNvPr id="4" name="Straight Connector 3"/>
          <p:cNvCxnSpPr>
            <a:stCxn id="158" idx="3"/>
          </p:cNvCxnSpPr>
          <p:nvPr/>
        </p:nvCxnSpPr>
        <p:spPr>
          <a:xfrm flipV="1">
            <a:off x="4630236" y="1991498"/>
            <a:ext cx="750849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5287238" y="1934821"/>
            <a:ext cx="113355" cy="113355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2416734" y="3771336"/>
            <a:ext cx="750849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2416734" y="3714659"/>
            <a:ext cx="113355" cy="113355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159;p6"/>
          <p:cNvSpPr txBox="1"/>
          <p:nvPr/>
        </p:nvSpPr>
        <p:spPr>
          <a:xfrm>
            <a:off x="5189527" y="1759407"/>
            <a:ext cx="2145831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400"/>
            </a:pPr>
            <a:r>
              <a:rPr lang="en" sz="1800" b="1" dirty="0" smtClean="0">
                <a:latin typeface="Roboto"/>
                <a:ea typeface="Roboto"/>
                <a:cs typeface="Roboto"/>
                <a:sym typeface="Roboto"/>
              </a:rPr>
              <a:t>U</a:t>
            </a:r>
            <a:r>
              <a:rPr lang="en-US" sz="1800" b="1" dirty="0" smtClean="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" sz="1800" b="1" dirty="0" smtClean="0">
                <a:latin typeface="Roboto"/>
                <a:ea typeface="Roboto"/>
                <a:cs typeface="Roboto"/>
                <a:sym typeface="Roboto"/>
              </a:rPr>
              <a:t>er Flows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159;p6"/>
          <p:cNvSpPr txBox="1"/>
          <p:nvPr/>
        </p:nvSpPr>
        <p:spPr>
          <a:xfrm>
            <a:off x="401623" y="3546980"/>
            <a:ext cx="2145831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400"/>
            </a:pPr>
            <a:r>
              <a:rPr lang="en-US" sz="1800" b="1" dirty="0" smtClean="0">
                <a:latin typeface="Roboto"/>
                <a:ea typeface="Roboto"/>
                <a:cs typeface="Roboto"/>
                <a:sym typeface="Roboto"/>
              </a:rPr>
              <a:t>Behavioral KPIs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83628" y="187841"/>
            <a:ext cx="481581" cy="4815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8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 smtClean="0"/>
              <a:t>Approach </a:t>
            </a:r>
            <a:r>
              <a:rPr lang="en" dirty="0"/>
              <a:t>Step </a:t>
            </a:r>
            <a:r>
              <a:rPr lang="en" dirty="0" smtClean="0"/>
              <a:t>3: User Journey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dirty="0"/>
          </a:p>
        </p:txBody>
      </p:sp>
      <p:sp>
        <p:nvSpPr>
          <p:cNvPr id="165" name="Google Shape;165;p38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rgbClr val="D71729"/>
          </a:solidFill>
          <a:ln w="9525" cap="flat" cmpd="sng">
            <a:solidFill>
              <a:srgbClr val="D7172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8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D71729"/>
                </a:solidFill>
              </a:rPr>
              <a:t>L</a:t>
            </a:r>
            <a:r>
              <a:rPr lang="en" sz="1400" b="1">
                <a:solidFill>
                  <a:srgbClr val="D71729"/>
                </a:solidFill>
              </a:rPr>
              <a:t>ACM</a:t>
            </a:r>
            <a:r>
              <a:rPr lang="en" sz="1400" b="1" u="sng">
                <a:solidFill>
                  <a:srgbClr val="D71729"/>
                </a:solidFill>
              </a:rPr>
              <a:t>A</a:t>
            </a:r>
            <a:endParaRPr sz="1400" b="1" u="sng">
              <a:solidFill>
                <a:srgbClr val="D71729"/>
              </a:solidFill>
            </a:endParaRPr>
          </a:p>
        </p:txBody>
      </p:sp>
      <p:pic>
        <p:nvPicPr>
          <p:cNvPr id="168" name="Google Shape;168;p38"/>
          <p:cNvPicPr preferRelativeResize="0"/>
          <p:nvPr/>
        </p:nvPicPr>
        <p:blipFill rotWithShape="1">
          <a:blip r:embed="rId3">
            <a:alphaModFix/>
          </a:blip>
          <a:srcRect r="52164"/>
          <a:stretch/>
        </p:blipFill>
        <p:spPr>
          <a:xfrm>
            <a:off x="1156385" y="2056427"/>
            <a:ext cx="2529675" cy="2065275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81075" y="1891712"/>
            <a:ext cx="4260776" cy="2394704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" name="Google Shape;128;p4"/>
          <p:cNvSpPr txBox="1"/>
          <p:nvPr/>
        </p:nvSpPr>
        <p:spPr>
          <a:xfrm>
            <a:off x="1164563" y="960168"/>
            <a:ext cx="6814874" cy="1143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400"/>
            </a:pPr>
            <a:r>
              <a:rPr lang="en-US" sz="1800" b="1" dirty="0">
                <a:latin typeface="Roboto Light"/>
                <a:ea typeface="Roboto Light"/>
                <a:cs typeface="Roboto Light"/>
                <a:sym typeface="Roboto Light"/>
              </a:rPr>
              <a:t>Interact with ticketing site and identify pain points from different user perspectives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579B">
              <a:alpha val="3019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8"/>
          <p:cNvSpPr/>
          <p:nvPr/>
        </p:nvSpPr>
        <p:spPr>
          <a:xfrm>
            <a:off x="388300" y="699550"/>
            <a:ext cx="105300" cy="868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8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rgbClr val="FFFFFF"/>
                </a:solidFill>
              </a:rPr>
              <a:t>L</a:t>
            </a:r>
            <a:r>
              <a:rPr lang="en" sz="1400" b="1">
                <a:solidFill>
                  <a:srgbClr val="FFFFFF"/>
                </a:solidFill>
              </a:rPr>
              <a:t>ACM</a:t>
            </a:r>
            <a:r>
              <a:rPr lang="en" sz="1400" b="1" u="sng">
                <a:solidFill>
                  <a:srgbClr val="FFFFFF"/>
                </a:solidFill>
              </a:rPr>
              <a:t>A</a:t>
            </a:r>
            <a:endParaRPr sz="1400" b="1" u="sng">
              <a:solidFill>
                <a:srgbClr val="FFFFFF"/>
              </a:solidFill>
            </a:endParaRPr>
          </a:p>
        </p:txBody>
      </p:sp>
      <p:sp>
        <p:nvSpPr>
          <p:cNvPr id="178" name="Google Shape;178;p8"/>
          <p:cNvSpPr txBox="1">
            <a:spLocks noGrp="1"/>
          </p:cNvSpPr>
          <p:nvPr>
            <p:ph type="title"/>
          </p:nvPr>
        </p:nvSpPr>
        <p:spPr>
          <a:xfrm>
            <a:off x="672275" y="813850"/>
            <a:ext cx="7488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lt1"/>
                </a:solidFill>
              </a:rPr>
              <a:t>Data Analysis &amp; User Journey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"/>
          <p:cNvSpPr txBox="1">
            <a:spLocks noGrp="1"/>
          </p:cNvSpPr>
          <p:nvPr>
            <p:ph type="title"/>
          </p:nvPr>
        </p:nvSpPr>
        <p:spPr>
          <a:xfrm>
            <a:off x="888137" y="942500"/>
            <a:ext cx="7611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200" b="1" dirty="0">
                <a:solidFill>
                  <a:schemeClr val="accent1"/>
                </a:solidFill>
              </a:rPr>
              <a:t>33%</a:t>
            </a:r>
            <a:r>
              <a:rPr lang="en" sz="1800" dirty="0"/>
              <a:t> </a:t>
            </a:r>
            <a:r>
              <a:rPr lang="en" sz="1800" b="1" dirty="0"/>
              <a:t>through traffic from starting pages flowing into cart</a:t>
            </a:r>
            <a:endParaRPr sz="18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1800" dirty="0"/>
          </a:p>
        </p:txBody>
      </p:sp>
      <p:sp>
        <p:nvSpPr>
          <p:cNvPr id="184" name="Google Shape;184;p9"/>
          <p:cNvSpPr txBox="1">
            <a:spLocks noGrp="1"/>
          </p:cNvSpPr>
          <p:nvPr>
            <p:ph type="title"/>
          </p:nvPr>
        </p:nvSpPr>
        <p:spPr>
          <a:xfrm>
            <a:off x="988525" y="160225"/>
            <a:ext cx="7611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Steady user flows from starting pages</a:t>
            </a:r>
            <a:endParaRPr/>
          </a:p>
        </p:txBody>
      </p:sp>
      <p:sp>
        <p:nvSpPr>
          <p:cNvPr id="185" name="Google Shape;185;p9"/>
          <p:cNvSpPr/>
          <p:nvPr/>
        </p:nvSpPr>
        <p:spPr>
          <a:xfrm>
            <a:off x="567575" y="-68375"/>
            <a:ext cx="105300" cy="86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9"/>
          <p:cNvSpPr txBox="1">
            <a:spLocks noGrp="1"/>
          </p:cNvSpPr>
          <p:nvPr>
            <p:ph type="title"/>
          </p:nvPr>
        </p:nvSpPr>
        <p:spPr>
          <a:xfrm>
            <a:off x="8230575" y="4734000"/>
            <a:ext cx="1083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400" b="1" u="sng">
                <a:solidFill>
                  <a:schemeClr val="accent1"/>
                </a:solidFill>
              </a:rPr>
              <a:t>L</a:t>
            </a:r>
            <a:r>
              <a:rPr lang="en" sz="1400" b="1">
                <a:solidFill>
                  <a:schemeClr val="accent1"/>
                </a:solidFill>
              </a:rPr>
              <a:t>ACM</a:t>
            </a:r>
            <a:r>
              <a:rPr lang="en" sz="1400" b="1" u="sng">
                <a:solidFill>
                  <a:schemeClr val="accent1"/>
                </a:solidFill>
              </a:rPr>
              <a:t>A</a:t>
            </a:r>
            <a:endParaRPr sz="1400" b="1" u="sng">
              <a:solidFill>
                <a:schemeClr val="accent1"/>
              </a:solidFill>
            </a:endParaRPr>
          </a:p>
        </p:txBody>
      </p:sp>
      <p:pic>
        <p:nvPicPr>
          <p:cNvPr id="187" name="Google Shape;18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6200" y="1580275"/>
            <a:ext cx="7855475" cy="30620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9"/>
          <p:cNvSpPr/>
          <p:nvPr/>
        </p:nvSpPr>
        <p:spPr>
          <a:xfrm>
            <a:off x="2785175" y="1632700"/>
            <a:ext cx="2827800" cy="12165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589</Words>
  <Application>Microsoft Office PowerPoint</Application>
  <PresentationFormat>On-screen Show (16:9)</PresentationFormat>
  <Paragraphs>191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Lato</vt:lpstr>
      <vt:lpstr>Roboto Light</vt:lpstr>
      <vt:lpstr>Roboto</vt:lpstr>
      <vt:lpstr>Arial</vt:lpstr>
      <vt:lpstr>Raleway</vt:lpstr>
      <vt:lpstr>Swiss</vt:lpstr>
      <vt:lpstr>PowerPoint Presentation</vt:lpstr>
      <vt:lpstr>Research Goals &amp; Approach</vt:lpstr>
      <vt:lpstr>Research Goals &amp; Methodology</vt:lpstr>
      <vt:lpstr>Research Goals </vt:lpstr>
      <vt:lpstr>Approach Step 1: EDA </vt:lpstr>
      <vt:lpstr>Approach Step 2: Google Analytics </vt:lpstr>
      <vt:lpstr>Approach Step 3: User Journey </vt:lpstr>
      <vt:lpstr>LACMA</vt:lpstr>
      <vt:lpstr>33% through traffic from starting pages flowing into cart </vt:lpstr>
      <vt:lpstr>Analyzing Ticketing Data</vt:lpstr>
      <vt:lpstr>Onsite, general    admission tickets  driving volumes</vt:lpstr>
      <vt:lpstr>User’s first interaction begins as the ‘Arts &amp; Events’ tab to browse through interesting exhibitions</vt:lpstr>
      <vt:lpstr>User identifies exhibition and clicks to learn more... </vt:lpstr>
      <vt:lpstr>User Journey (cont.)</vt:lpstr>
      <vt:lpstr>User Journey (cont.)</vt:lpstr>
      <vt:lpstr>User Journey (cont.)</vt:lpstr>
      <vt:lpstr>User Journey (cont.)</vt:lpstr>
      <vt:lpstr>Pain Points</vt:lpstr>
      <vt:lpstr>LACMA</vt:lpstr>
      <vt:lpstr>Drawing Insights from Competitors</vt:lpstr>
      <vt:lpstr>Drawing Insights from Competitors (cont.)</vt:lpstr>
      <vt:lpstr>LACMA</vt:lpstr>
      <vt:lpstr>PowerPoint Presentation</vt:lpstr>
      <vt:lpstr>Desired Outcomes &amp; Measurement</vt:lpstr>
      <vt:lpstr>LACMA</vt:lpstr>
      <vt:lpstr>LACMA</vt:lpstr>
      <vt:lpstr>LACMA</vt:lpstr>
      <vt:lpstr>Going forward…</vt:lpstr>
      <vt:lpstr>PowerPoint Presentation</vt:lpstr>
      <vt:lpstr>Roles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Chollera, Vishal</dc:creator>
  <cp:lastModifiedBy>Chollera, Vishal</cp:lastModifiedBy>
  <cp:revision>28</cp:revision>
  <dcterms:modified xsi:type="dcterms:W3CDTF">2019-10-11T00:56:51Z</dcterms:modified>
</cp:coreProperties>
</file>